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65" r:id="rId4"/>
    <p:sldId id="266" r:id="rId5"/>
    <p:sldId id="268" r:id="rId6"/>
    <p:sldId id="258" r:id="rId7"/>
    <p:sldId id="259" r:id="rId8"/>
    <p:sldId id="269" r:id="rId9"/>
    <p:sldId id="261" r:id="rId10"/>
    <p:sldId id="264" r:id="rId11"/>
  </p:sldIdLst>
  <p:sldSz cx="14630400" cy="8229600"/>
  <p:notesSz cx="8229600" cy="14630400"/>
  <p:embeddedFontLst>
    <p:embeddedFont>
      <p:font typeface="Calibri" panose="020F0502020204030204" pitchFamily="34" charset="0"/>
      <p:regular r:id="rId13"/>
      <p:bold r:id="rId14"/>
      <p:italic r:id="rId15"/>
      <p:boldItalic r:id="rId16"/>
    </p:embeddedFont>
    <p:embeddedFont>
      <p:font typeface="Quattrocento"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7" d="100"/>
          <a:sy n="77" d="100"/>
        </p:scale>
        <p:origin x="293"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jpg>
</file>

<file path=ppt/media/image10.png>
</file>

<file path=ppt/media/image11.png>
</file>

<file path=ppt/media/image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90930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C4241"/>
          </a:solidFill>
          <a:ln/>
        </p:spPr>
      </p:sp>
      <p:sp>
        <p:nvSpPr>
          <p:cNvPr id="3" name="Shape 1"/>
          <p:cNvSpPr/>
          <p:nvPr/>
        </p:nvSpPr>
        <p:spPr>
          <a:xfrm>
            <a:off x="0" y="0"/>
            <a:ext cx="14630400" cy="8229600"/>
          </a:xfrm>
          <a:prstGeom prst="rect">
            <a:avLst/>
          </a:prstGeom>
          <a:solidFill>
            <a:srgbClr val="123332"/>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t="-2000" b="-2000"/>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2" y="1371057"/>
            <a:ext cx="7468553" cy="1408033"/>
          </a:xfrm>
          <a:prstGeom prst="rect">
            <a:avLst/>
          </a:prstGeom>
          <a:noFill/>
          <a:ln/>
        </p:spPr>
        <p:txBody>
          <a:bodyPr wrap="square" lIns="0" tIns="0" rIns="0" bIns="0" rtlCol="0" anchor="t"/>
          <a:lstStyle/>
          <a:p>
            <a:pPr marL="0" indent="0">
              <a:lnSpc>
                <a:spcPts val="5500"/>
              </a:lnSpc>
              <a:buNone/>
            </a:pPr>
            <a:r>
              <a:rPr lang="en-US" sz="5400" dirty="0">
                <a:solidFill>
                  <a:schemeClr val="accent4"/>
                </a:solidFill>
                <a:latin typeface="Times New Roman" panose="02020603050405020304" pitchFamily="18" charset="0"/>
                <a:ea typeface="Quattrocento" pitchFamily="34" charset="-122"/>
                <a:cs typeface="Times New Roman" panose="02020603050405020304" pitchFamily="18" charset="0"/>
              </a:rPr>
              <a:t>CROP RECOMMENDATION SYSTEM</a:t>
            </a:r>
            <a:endParaRPr lang="en-US" sz="5400" dirty="0">
              <a:solidFill>
                <a:schemeClr val="accent4"/>
              </a:solidFill>
              <a:latin typeface="Times New Roman" panose="02020603050405020304" pitchFamily="18" charset="0"/>
              <a:cs typeface="Times New Roman" panose="02020603050405020304" pitchFamily="18" charset="0"/>
            </a:endParaRPr>
          </a:p>
        </p:txBody>
      </p:sp>
      <p:sp>
        <p:nvSpPr>
          <p:cNvPr id="6" name="Text 2"/>
          <p:cNvSpPr/>
          <p:nvPr/>
        </p:nvSpPr>
        <p:spPr>
          <a:xfrm>
            <a:off x="837724" y="5670556"/>
            <a:ext cx="2956441" cy="418862"/>
          </a:xfrm>
          <a:prstGeom prst="rect">
            <a:avLst/>
          </a:prstGeom>
          <a:noFill/>
          <a:ln/>
        </p:spPr>
        <p:txBody>
          <a:bodyPr wrap="none" lIns="0" tIns="0" rIns="0" bIns="0" rtlCol="0" anchor="t"/>
          <a:lstStyle/>
          <a:p>
            <a:pPr>
              <a:lnSpc>
                <a:spcPts val="3250"/>
              </a:lnSpc>
            </a:pPr>
            <a:r>
              <a:rPr lang="en-US" sz="2350" b="1" dirty="0">
                <a:solidFill>
                  <a:srgbClr val="F9EEE7"/>
                </a:solidFill>
                <a:latin typeface="Times New Roman" panose="02020603050405020304" pitchFamily="18" charset="0"/>
                <a:ea typeface="Quattrocento Bold" pitchFamily="34" charset="-122"/>
                <a:cs typeface="Times New Roman" panose="02020603050405020304" pitchFamily="18" charset="0"/>
              </a:rPr>
              <a:t>Priyanshu Panwar</a:t>
            </a:r>
          </a:p>
          <a:p>
            <a:pPr>
              <a:lnSpc>
                <a:spcPts val="3250"/>
              </a:lnSpc>
            </a:pPr>
            <a:r>
              <a:rPr lang="en-US" sz="2350" b="1" dirty="0" err="1">
                <a:solidFill>
                  <a:srgbClr val="F9EEE7"/>
                </a:solidFill>
                <a:latin typeface="Times New Roman" panose="02020603050405020304" pitchFamily="18" charset="0"/>
                <a:ea typeface="Quattrocento Bold" pitchFamily="34" charset="-122"/>
                <a:cs typeface="Times New Roman" panose="02020603050405020304" pitchFamily="18" charset="0"/>
              </a:rPr>
              <a:t>B.Tech</a:t>
            </a:r>
            <a:r>
              <a:rPr lang="en-US" sz="2350" b="1" dirty="0">
                <a:solidFill>
                  <a:srgbClr val="F9EEE7"/>
                </a:solidFill>
                <a:latin typeface="Times New Roman" panose="02020603050405020304" pitchFamily="18" charset="0"/>
                <a:ea typeface="Quattrocento Bold" pitchFamily="34" charset="-122"/>
                <a:cs typeface="Times New Roman" panose="02020603050405020304" pitchFamily="18" charset="0"/>
              </a:rPr>
              <a:t> (CSE), 3rd Semester, Section B1</a:t>
            </a:r>
          </a:p>
          <a:p>
            <a:pPr>
              <a:lnSpc>
                <a:spcPts val="3250"/>
              </a:lnSpc>
            </a:pPr>
            <a:r>
              <a:rPr lang="en-US" sz="2350" b="1" dirty="0">
                <a:solidFill>
                  <a:srgbClr val="F9EEE7"/>
                </a:solidFill>
                <a:latin typeface="Times New Roman" panose="02020603050405020304" pitchFamily="18" charset="0"/>
                <a:ea typeface="Quattrocento Bold" pitchFamily="34" charset="-122"/>
                <a:cs typeface="Times New Roman" panose="02020603050405020304" pitchFamily="18" charset="0"/>
              </a:rPr>
              <a:t>Graphic Era Hill University</a:t>
            </a:r>
            <a:endParaRPr lang="en-US" sz="235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BF560678-FE57-4355-8C56-07067956DC9C}"/>
              </a:ext>
            </a:extLst>
          </p:cNvPr>
          <p:cNvSpPr txBox="1"/>
          <p:nvPr/>
        </p:nvSpPr>
        <p:spPr>
          <a:xfrm flipH="1">
            <a:off x="837723" y="4258899"/>
            <a:ext cx="7468553" cy="400110"/>
          </a:xfrm>
          <a:prstGeom prst="rect">
            <a:avLst/>
          </a:prstGeom>
          <a:noFill/>
        </p:spPr>
        <p:txBody>
          <a:bodyPr wrap="square" rtlCol="0">
            <a:spAutoFit/>
          </a:bodyPr>
          <a:lstStyle/>
          <a:p>
            <a:r>
              <a:rPr lang="en-US" sz="2000" cap="small" dirty="0">
                <a:solidFill>
                  <a:schemeClr val="accent4">
                    <a:lumMod val="60000"/>
                    <a:lumOff val="40000"/>
                  </a:schemeClr>
                </a:solidFill>
                <a:latin typeface="Times New Roman" panose="02020603050405020304" pitchFamily="18" charset="0"/>
                <a:cs typeface="Times New Roman" panose="02020603050405020304" pitchFamily="18" charset="0"/>
              </a:rPr>
              <a:t>A MACHINE LEARNING APPROACH FOR CROP PREDICTION</a:t>
            </a:r>
            <a:endParaRPr lang="en-IN" sz="2000" dirty="0">
              <a:solidFill>
                <a:schemeClr val="accent4">
                  <a:lumMod val="60000"/>
                  <a:lumOff val="40000"/>
                </a:schemeClr>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name="Slide 9">
    <p:spTree>
      <p:nvGrpSpPr>
        <p:cNvPr id="1" name=""/>
        <p:cNvGrpSpPr/>
        <p:nvPr/>
      </p:nvGrpSpPr>
      <p:grpSpPr>
        <a:xfrm>
          <a:off x="0" y="0"/>
          <a:ext cx="0" cy="0"/>
          <a:chOff x="0" y="0"/>
          <a:chExt cx="0" cy="0"/>
        </a:xfrm>
      </p:grpSpPr>
      <p:sp>
        <p:nvSpPr>
          <p:cNvPr id="3" name="Text 0"/>
          <p:cNvSpPr/>
          <p:nvPr/>
        </p:nvSpPr>
        <p:spPr>
          <a:xfrm>
            <a:off x="896150" y="1785214"/>
            <a:ext cx="9317236" cy="675203"/>
          </a:xfrm>
          <a:prstGeom prst="rect">
            <a:avLst/>
          </a:prstGeom>
          <a:noFill/>
          <a:ln/>
        </p:spPr>
        <p:txBody>
          <a:bodyPr wrap="none" lIns="0" tIns="0" rIns="0" bIns="0" rtlCol="0" anchor="t"/>
          <a:lstStyle/>
          <a:p>
            <a:pPr marL="0" indent="0">
              <a:lnSpc>
                <a:spcPts val="5300"/>
              </a:lnSpc>
              <a:buNone/>
            </a:pPr>
            <a:r>
              <a:rPr lang="en-US" sz="4250" dirty="0">
                <a:solidFill>
                  <a:srgbClr val="FFD9BE"/>
                </a:solidFill>
                <a:latin typeface="Times New Roman" panose="02020603050405020304" pitchFamily="18" charset="0"/>
                <a:ea typeface="Quattrocento" pitchFamily="34" charset="-122"/>
                <a:cs typeface="Times New Roman" panose="02020603050405020304" pitchFamily="18" charset="0"/>
              </a:rPr>
              <a:t>Conclusion and Future Enhancements</a:t>
            </a:r>
            <a:endParaRPr lang="en-US" sz="4250" dirty="0">
              <a:latin typeface="Times New Roman" panose="02020603050405020304" pitchFamily="18" charset="0"/>
              <a:cs typeface="Times New Roman" panose="02020603050405020304" pitchFamily="18" charset="0"/>
            </a:endParaRPr>
          </a:p>
        </p:txBody>
      </p:sp>
      <p:sp>
        <p:nvSpPr>
          <p:cNvPr id="4" name="Text 1"/>
          <p:cNvSpPr/>
          <p:nvPr/>
        </p:nvSpPr>
        <p:spPr>
          <a:xfrm>
            <a:off x="861706" y="3736002"/>
            <a:ext cx="4111466" cy="757595"/>
          </a:xfrm>
          <a:prstGeom prst="rect">
            <a:avLst/>
          </a:prstGeom>
          <a:noFill/>
          <a:ln/>
        </p:spPr>
        <p:txBody>
          <a:bodyPr wrap="none" lIns="0" tIns="0" rIns="0" bIns="0" rtlCol="0" anchor="t"/>
          <a:lstStyle/>
          <a:p>
            <a:pPr marL="0" indent="0" algn="ctr">
              <a:lnSpc>
                <a:spcPts val="5950"/>
              </a:lnSpc>
              <a:buNone/>
            </a:pPr>
            <a:r>
              <a:rPr lang="en-US" sz="5950" dirty="0">
                <a:solidFill>
                  <a:srgbClr val="F9EEE7"/>
                </a:solidFill>
                <a:latin typeface="Times New Roman" panose="02020603050405020304" pitchFamily="18" charset="0"/>
                <a:cs typeface="Times New Roman" panose="02020603050405020304" pitchFamily="18" charset="0"/>
              </a:rPr>
              <a:t>1</a:t>
            </a:r>
            <a:endParaRPr lang="en-US" sz="5950" dirty="0">
              <a:latin typeface="Times New Roman" panose="02020603050405020304" pitchFamily="18" charset="0"/>
              <a:cs typeface="Times New Roman" panose="02020603050405020304" pitchFamily="18" charset="0"/>
            </a:endParaRPr>
          </a:p>
        </p:txBody>
      </p:sp>
      <p:sp>
        <p:nvSpPr>
          <p:cNvPr id="5" name="Text 2"/>
          <p:cNvSpPr/>
          <p:nvPr/>
        </p:nvSpPr>
        <p:spPr>
          <a:xfrm>
            <a:off x="1566853" y="4903381"/>
            <a:ext cx="2701171" cy="337661"/>
          </a:xfrm>
          <a:prstGeom prst="rect">
            <a:avLst/>
          </a:prstGeom>
          <a:noFill/>
          <a:ln/>
        </p:spPr>
        <p:txBody>
          <a:bodyPr wrap="none" lIns="0" tIns="0" rIns="0" bIns="0" rtlCol="0" anchor="t"/>
          <a:lstStyle/>
          <a:p>
            <a:pPr marL="0" indent="0" algn="ctr">
              <a:lnSpc>
                <a:spcPts val="2650"/>
              </a:lnSpc>
              <a:buNone/>
            </a:pPr>
            <a:r>
              <a:rPr lang="en-US" sz="2100" dirty="0">
                <a:solidFill>
                  <a:srgbClr val="F9EEE7"/>
                </a:solidFill>
                <a:latin typeface="Times New Roman" panose="02020603050405020304" pitchFamily="18" charset="0"/>
                <a:ea typeface="Quattrocento" pitchFamily="34" charset="-122"/>
                <a:cs typeface="Times New Roman" panose="02020603050405020304" pitchFamily="18" charset="0"/>
              </a:rPr>
              <a:t>Improved Accuracy</a:t>
            </a:r>
            <a:endParaRPr lang="en-US" sz="2100" dirty="0">
              <a:latin typeface="Times New Roman" panose="02020603050405020304" pitchFamily="18" charset="0"/>
              <a:cs typeface="Times New Roman" panose="02020603050405020304" pitchFamily="18" charset="0"/>
            </a:endParaRPr>
          </a:p>
        </p:txBody>
      </p:sp>
      <p:sp>
        <p:nvSpPr>
          <p:cNvPr id="6" name="Text 3"/>
          <p:cNvSpPr/>
          <p:nvPr/>
        </p:nvSpPr>
        <p:spPr>
          <a:xfrm>
            <a:off x="861705" y="5657197"/>
            <a:ext cx="4111466" cy="1101566"/>
          </a:xfrm>
          <a:prstGeom prst="rect">
            <a:avLst/>
          </a:prstGeom>
          <a:noFill/>
          <a:ln/>
        </p:spPr>
        <p:txBody>
          <a:bodyPr wrap="square" lIns="0" tIns="0" rIns="0" bIns="0" rtlCol="0" anchor="t"/>
          <a:lstStyle/>
          <a:p>
            <a:pPr marL="0" indent="0" algn="ctr">
              <a:lnSpc>
                <a:spcPts val="2850"/>
              </a:lnSpc>
              <a:buNone/>
            </a:pPr>
            <a:r>
              <a:rPr lang="en-US" sz="1900" dirty="0">
                <a:solidFill>
                  <a:srgbClr val="F9EEE7"/>
                </a:solidFill>
                <a:latin typeface="Times New Roman" panose="02020603050405020304" pitchFamily="18" charset="0"/>
                <a:ea typeface="Quattrocento" pitchFamily="34" charset="-122"/>
                <a:cs typeface="Times New Roman" panose="02020603050405020304" pitchFamily="18" charset="0"/>
              </a:rPr>
              <a:t>Further enhancing the model's accuracy through advanced techniques and larger datasets.</a:t>
            </a:r>
            <a:endParaRPr lang="en-US" sz="1900" dirty="0">
              <a:latin typeface="Times New Roman" panose="02020603050405020304" pitchFamily="18" charset="0"/>
              <a:cs typeface="Times New Roman" panose="02020603050405020304" pitchFamily="18" charset="0"/>
            </a:endParaRPr>
          </a:p>
        </p:txBody>
      </p:sp>
      <p:sp>
        <p:nvSpPr>
          <p:cNvPr id="7" name="Text 4"/>
          <p:cNvSpPr/>
          <p:nvPr/>
        </p:nvSpPr>
        <p:spPr>
          <a:xfrm>
            <a:off x="5259347" y="3733180"/>
            <a:ext cx="4111585" cy="757595"/>
          </a:xfrm>
          <a:prstGeom prst="rect">
            <a:avLst/>
          </a:prstGeom>
          <a:noFill/>
          <a:ln/>
        </p:spPr>
        <p:txBody>
          <a:bodyPr wrap="none" lIns="0" tIns="0" rIns="0" bIns="0" rtlCol="0" anchor="t"/>
          <a:lstStyle/>
          <a:p>
            <a:pPr marL="0" indent="0" algn="ctr">
              <a:lnSpc>
                <a:spcPts val="5950"/>
              </a:lnSpc>
              <a:buNone/>
            </a:pPr>
            <a:r>
              <a:rPr lang="en-US" sz="5950" dirty="0">
                <a:solidFill>
                  <a:srgbClr val="F9EEE7"/>
                </a:solidFill>
                <a:latin typeface="Times New Roman" panose="02020603050405020304" pitchFamily="18" charset="0"/>
                <a:ea typeface="Quattrocento" pitchFamily="34" charset="-122"/>
                <a:cs typeface="Times New Roman" panose="02020603050405020304" pitchFamily="18" charset="0"/>
              </a:rPr>
              <a:t>2</a:t>
            </a:r>
            <a:endParaRPr lang="en-US" sz="5950" dirty="0">
              <a:latin typeface="Times New Roman" panose="02020603050405020304" pitchFamily="18" charset="0"/>
              <a:cs typeface="Times New Roman" panose="02020603050405020304" pitchFamily="18" charset="0"/>
            </a:endParaRPr>
          </a:p>
        </p:txBody>
      </p:sp>
      <p:sp>
        <p:nvSpPr>
          <p:cNvPr id="8" name="Text 5"/>
          <p:cNvSpPr/>
          <p:nvPr/>
        </p:nvSpPr>
        <p:spPr>
          <a:xfrm>
            <a:off x="5964553" y="4903381"/>
            <a:ext cx="2701171" cy="337661"/>
          </a:xfrm>
          <a:prstGeom prst="rect">
            <a:avLst/>
          </a:prstGeom>
          <a:noFill/>
          <a:ln/>
        </p:spPr>
        <p:txBody>
          <a:bodyPr wrap="none" lIns="0" tIns="0" rIns="0" bIns="0" rtlCol="0" anchor="t"/>
          <a:lstStyle/>
          <a:p>
            <a:pPr marL="0" indent="0" algn="ctr">
              <a:lnSpc>
                <a:spcPts val="2650"/>
              </a:lnSpc>
              <a:buNone/>
            </a:pPr>
            <a:r>
              <a:rPr lang="en-US" sz="2100" dirty="0">
                <a:solidFill>
                  <a:srgbClr val="F9EEE7"/>
                </a:solidFill>
                <a:latin typeface="Times New Roman" panose="02020603050405020304" pitchFamily="18" charset="0"/>
                <a:ea typeface="Quattrocento" pitchFamily="34" charset="-122"/>
                <a:cs typeface="Times New Roman" panose="02020603050405020304" pitchFamily="18" charset="0"/>
              </a:rPr>
              <a:t>Real-Time Predictions</a:t>
            </a:r>
            <a:endParaRPr lang="en-US" sz="2100" dirty="0">
              <a:latin typeface="Times New Roman" panose="02020603050405020304" pitchFamily="18" charset="0"/>
              <a:cs typeface="Times New Roman" panose="02020603050405020304" pitchFamily="18" charset="0"/>
            </a:endParaRPr>
          </a:p>
        </p:txBody>
      </p:sp>
      <p:sp>
        <p:nvSpPr>
          <p:cNvPr id="9" name="Text 6"/>
          <p:cNvSpPr/>
          <p:nvPr/>
        </p:nvSpPr>
        <p:spPr>
          <a:xfrm>
            <a:off x="5265170" y="5653648"/>
            <a:ext cx="4111585" cy="734378"/>
          </a:xfrm>
          <a:prstGeom prst="rect">
            <a:avLst/>
          </a:prstGeom>
          <a:noFill/>
          <a:ln/>
        </p:spPr>
        <p:txBody>
          <a:bodyPr wrap="square" lIns="0" tIns="0" rIns="0" bIns="0" rtlCol="0" anchor="t"/>
          <a:lstStyle/>
          <a:p>
            <a:pPr marL="0" indent="0" algn="ctr">
              <a:lnSpc>
                <a:spcPts val="2850"/>
              </a:lnSpc>
              <a:buNone/>
            </a:pPr>
            <a:r>
              <a:rPr lang="en-US" sz="1900" dirty="0">
                <a:solidFill>
                  <a:srgbClr val="F9EEE7"/>
                </a:solidFill>
                <a:latin typeface="Times New Roman" panose="02020603050405020304" pitchFamily="18" charset="0"/>
                <a:ea typeface="Quattrocento" pitchFamily="34" charset="-122"/>
                <a:cs typeface="Times New Roman" panose="02020603050405020304" pitchFamily="18" charset="0"/>
              </a:rPr>
              <a:t>Developing real-time data integration and prediction capabilities.</a:t>
            </a:r>
            <a:endParaRPr lang="en-US" sz="1900" dirty="0">
              <a:latin typeface="Times New Roman" panose="02020603050405020304" pitchFamily="18" charset="0"/>
              <a:cs typeface="Times New Roman" panose="02020603050405020304" pitchFamily="18" charset="0"/>
            </a:endParaRPr>
          </a:p>
        </p:txBody>
      </p:sp>
      <p:sp>
        <p:nvSpPr>
          <p:cNvPr id="10" name="Text 7"/>
          <p:cNvSpPr/>
          <p:nvPr/>
        </p:nvSpPr>
        <p:spPr>
          <a:xfrm>
            <a:off x="9657107" y="3736002"/>
            <a:ext cx="4111466" cy="757595"/>
          </a:xfrm>
          <a:prstGeom prst="rect">
            <a:avLst/>
          </a:prstGeom>
          <a:noFill/>
          <a:ln/>
        </p:spPr>
        <p:txBody>
          <a:bodyPr wrap="none" lIns="0" tIns="0" rIns="0" bIns="0" rtlCol="0" anchor="t"/>
          <a:lstStyle/>
          <a:p>
            <a:pPr marL="0" indent="0" algn="ctr">
              <a:lnSpc>
                <a:spcPts val="5950"/>
              </a:lnSpc>
              <a:buNone/>
            </a:pPr>
            <a:r>
              <a:rPr lang="en-US" sz="5950" dirty="0">
                <a:solidFill>
                  <a:srgbClr val="F9EEE7"/>
                </a:solidFill>
                <a:latin typeface="Times New Roman" panose="02020603050405020304" pitchFamily="18" charset="0"/>
                <a:ea typeface="Quattrocento" pitchFamily="34" charset="-122"/>
                <a:cs typeface="Times New Roman" panose="02020603050405020304" pitchFamily="18" charset="0"/>
              </a:rPr>
              <a:t>3</a:t>
            </a:r>
            <a:endParaRPr lang="en-US" sz="5950" dirty="0">
              <a:latin typeface="Times New Roman" panose="02020603050405020304" pitchFamily="18" charset="0"/>
              <a:cs typeface="Times New Roman" panose="02020603050405020304" pitchFamily="18" charset="0"/>
            </a:endParaRPr>
          </a:p>
        </p:txBody>
      </p:sp>
      <p:sp>
        <p:nvSpPr>
          <p:cNvPr id="11" name="Text 8"/>
          <p:cNvSpPr/>
          <p:nvPr/>
        </p:nvSpPr>
        <p:spPr>
          <a:xfrm>
            <a:off x="9749678" y="4932046"/>
            <a:ext cx="3926324" cy="337661"/>
          </a:xfrm>
          <a:prstGeom prst="rect">
            <a:avLst/>
          </a:prstGeom>
          <a:noFill/>
          <a:ln/>
        </p:spPr>
        <p:txBody>
          <a:bodyPr wrap="none" lIns="0" tIns="0" rIns="0" bIns="0" rtlCol="0" anchor="t"/>
          <a:lstStyle/>
          <a:p>
            <a:pPr marL="0" indent="0" algn="ctr">
              <a:lnSpc>
                <a:spcPts val="2650"/>
              </a:lnSpc>
              <a:buNone/>
            </a:pPr>
            <a:r>
              <a:rPr lang="en-US" sz="2100" dirty="0">
                <a:solidFill>
                  <a:srgbClr val="F9EEE7"/>
                </a:solidFill>
                <a:latin typeface="Times New Roman" panose="02020603050405020304" pitchFamily="18" charset="0"/>
                <a:ea typeface="Quattrocento" pitchFamily="34" charset="-122"/>
                <a:cs typeface="Times New Roman" panose="02020603050405020304" pitchFamily="18" charset="0"/>
              </a:rPr>
              <a:t>Personalized Recommendations</a:t>
            </a:r>
            <a:endParaRPr lang="en-US" sz="2100" dirty="0">
              <a:latin typeface="Times New Roman" panose="02020603050405020304" pitchFamily="18" charset="0"/>
              <a:cs typeface="Times New Roman" panose="02020603050405020304" pitchFamily="18" charset="0"/>
            </a:endParaRPr>
          </a:p>
        </p:txBody>
      </p:sp>
      <p:sp>
        <p:nvSpPr>
          <p:cNvPr id="12" name="Text 9"/>
          <p:cNvSpPr/>
          <p:nvPr/>
        </p:nvSpPr>
        <p:spPr>
          <a:xfrm>
            <a:off x="9657107" y="5653648"/>
            <a:ext cx="4111466" cy="734378"/>
          </a:xfrm>
          <a:prstGeom prst="rect">
            <a:avLst/>
          </a:prstGeom>
          <a:noFill/>
          <a:ln/>
        </p:spPr>
        <p:txBody>
          <a:bodyPr wrap="square" lIns="0" tIns="0" rIns="0" bIns="0" rtlCol="0" anchor="t"/>
          <a:lstStyle/>
          <a:p>
            <a:pPr marL="0" indent="0" algn="ctr">
              <a:lnSpc>
                <a:spcPts val="2850"/>
              </a:lnSpc>
              <a:buNone/>
            </a:pPr>
            <a:r>
              <a:rPr lang="en-US" sz="1900" dirty="0">
                <a:solidFill>
                  <a:srgbClr val="F9EEE7"/>
                </a:solidFill>
                <a:latin typeface="Times New Roman" panose="02020603050405020304" pitchFamily="18" charset="0"/>
                <a:ea typeface="Quattrocento" pitchFamily="34" charset="-122"/>
                <a:cs typeface="Times New Roman" panose="02020603050405020304" pitchFamily="18" charset="0"/>
              </a:rPr>
              <a:t>Tailoring recommendations based on specific farmer needs and preferences.</a:t>
            </a:r>
            <a:endParaRPr lang="en-US" sz="19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name="Slide 2">
    <p:spTree>
      <p:nvGrpSpPr>
        <p:cNvPr id="1" name=""/>
        <p:cNvGrpSpPr/>
        <p:nvPr/>
      </p:nvGrpSpPr>
      <p:grpSpPr>
        <a:xfrm>
          <a:off x="0" y="0"/>
          <a:ext cx="0" cy="0"/>
          <a:chOff x="0" y="0"/>
          <a:chExt cx="0" cy="0"/>
        </a:xfrm>
      </p:grpSpPr>
      <p:sp>
        <p:nvSpPr>
          <p:cNvPr id="2" name="Text 0"/>
          <p:cNvSpPr/>
          <p:nvPr/>
        </p:nvSpPr>
        <p:spPr>
          <a:xfrm>
            <a:off x="837724" y="2218849"/>
            <a:ext cx="5632490" cy="704017"/>
          </a:xfrm>
          <a:prstGeom prst="rect">
            <a:avLst/>
          </a:prstGeom>
          <a:noFill/>
          <a:ln/>
        </p:spPr>
        <p:txBody>
          <a:bodyPr wrap="none" lIns="0" tIns="0" rIns="0" bIns="0" rtlCol="0" anchor="t"/>
          <a:lstStyle/>
          <a:p>
            <a:pPr marL="0" indent="0">
              <a:lnSpc>
                <a:spcPts val="5500"/>
              </a:lnSpc>
              <a:buNone/>
            </a:pPr>
            <a:r>
              <a:rPr lang="en-US" sz="4800" dirty="0">
                <a:solidFill>
                  <a:srgbClr val="FFD9BE"/>
                </a:solidFill>
                <a:latin typeface="Times New Roman" panose="02020603050405020304" pitchFamily="18" charset="0"/>
                <a:ea typeface="Quattrocento" pitchFamily="34" charset="-122"/>
                <a:cs typeface="Times New Roman" panose="02020603050405020304" pitchFamily="18" charset="0"/>
              </a:rPr>
              <a:t>Introduction</a:t>
            </a:r>
            <a:endParaRPr lang="en-US" sz="4800" dirty="0">
              <a:latin typeface="Times New Roman" panose="02020603050405020304" pitchFamily="18" charset="0"/>
              <a:cs typeface="Times New Roman" panose="02020603050405020304" pitchFamily="18" charset="0"/>
            </a:endParaRPr>
          </a:p>
        </p:txBody>
      </p:sp>
      <p:sp>
        <p:nvSpPr>
          <p:cNvPr id="3" name="Text 1"/>
          <p:cNvSpPr/>
          <p:nvPr/>
        </p:nvSpPr>
        <p:spPr>
          <a:xfrm>
            <a:off x="837724" y="3497223"/>
            <a:ext cx="6185535" cy="1915120"/>
          </a:xfrm>
          <a:prstGeom prst="rect">
            <a:avLst/>
          </a:prstGeom>
          <a:noFill/>
          <a:ln/>
        </p:spPr>
        <p:txBody>
          <a:bodyPr wrap="square" lIns="0" tIns="0" rIns="0" bIns="0" rtlCol="0" anchor="t"/>
          <a:lstStyle/>
          <a:p>
            <a:pPr marL="0" indent="0">
              <a:lnSpc>
                <a:spcPts val="3000"/>
              </a:lnSpc>
              <a:buNone/>
            </a:pPr>
            <a:r>
              <a:rPr lang="en-US" sz="2000" dirty="0">
                <a:solidFill>
                  <a:srgbClr val="F9EEE7"/>
                </a:solidFill>
                <a:latin typeface="Times New Roman" panose="02020603050405020304" pitchFamily="18" charset="0"/>
                <a:ea typeface="Quattrocento" pitchFamily="34" charset="-122"/>
                <a:cs typeface="Times New Roman" panose="02020603050405020304" pitchFamily="18" charset="0"/>
              </a:rPr>
              <a:t>The Crop Recommendation System leverages machine learning to assist farmers in making informed decisions about crop selection. It analyzes crucial data, including soil conditions, climate data, and environmental factors, to predict the most suitable crops for cultivation.</a:t>
            </a:r>
            <a:endParaRPr lang="en-US" sz="2000" dirty="0">
              <a:latin typeface="Times New Roman" panose="02020603050405020304" pitchFamily="18" charset="0"/>
              <a:cs typeface="Times New Roman" panose="02020603050405020304" pitchFamily="18" charset="0"/>
            </a:endParaRPr>
          </a:p>
        </p:txBody>
      </p:sp>
      <p:sp>
        <p:nvSpPr>
          <p:cNvPr id="4" name="Text 2"/>
          <p:cNvSpPr/>
          <p:nvPr/>
        </p:nvSpPr>
        <p:spPr>
          <a:xfrm>
            <a:off x="7607141" y="3488138"/>
            <a:ext cx="6185535" cy="2298144"/>
          </a:xfrm>
          <a:prstGeom prst="rect">
            <a:avLst/>
          </a:prstGeom>
          <a:noFill/>
          <a:ln/>
        </p:spPr>
        <p:txBody>
          <a:bodyPr wrap="square" lIns="0" tIns="0" rIns="0" bIns="0" rtlCol="0" anchor="t"/>
          <a:lstStyle/>
          <a:p>
            <a:pPr marL="0" indent="0">
              <a:lnSpc>
                <a:spcPts val="3000"/>
              </a:lnSpc>
              <a:buNone/>
            </a:pPr>
            <a:r>
              <a:rPr lang="en-US" sz="2000" dirty="0">
                <a:solidFill>
                  <a:srgbClr val="F9EEE7"/>
                </a:solidFill>
                <a:latin typeface="Times New Roman" panose="02020603050405020304" pitchFamily="18" charset="0"/>
                <a:ea typeface="Quattrocento" pitchFamily="34" charset="-122"/>
                <a:cs typeface="Times New Roman" panose="02020603050405020304" pitchFamily="18" charset="0"/>
              </a:rPr>
              <a:t>This system aims to optimize crop yield, enhance resource utilization, and mitigate risks associated with traditional farming practices. By integrating data-driven insights, the system empowers farmers to make informed decisions, leading to increased productivity and sustainable agricultural practices.</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497DAB2-A8C0-4FCA-815C-EC1A50DCA198}"/>
              </a:ext>
            </a:extLst>
          </p:cNvPr>
          <p:cNvSpPr txBox="1"/>
          <p:nvPr/>
        </p:nvSpPr>
        <p:spPr>
          <a:xfrm>
            <a:off x="1028699" y="2792894"/>
            <a:ext cx="7220778" cy="769441"/>
          </a:xfrm>
          <a:prstGeom prst="rect">
            <a:avLst/>
          </a:prstGeom>
          <a:noFill/>
        </p:spPr>
        <p:txBody>
          <a:bodyPr wrap="square" rtlCol="0">
            <a:spAutoFit/>
          </a:bodyPr>
          <a:lstStyle/>
          <a:p>
            <a:r>
              <a:rPr lang="en-US" sz="4400" dirty="0">
                <a:solidFill>
                  <a:schemeClr val="accent4">
                    <a:lumMod val="20000"/>
                    <a:lumOff val="80000"/>
                  </a:schemeClr>
                </a:solidFill>
                <a:latin typeface="Times New Roman" panose="02020603050405020304" pitchFamily="18" charset="0"/>
                <a:cs typeface="Times New Roman" panose="02020603050405020304" pitchFamily="18" charset="0"/>
              </a:rPr>
              <a:t>PROBLEM STATEMENT</a:t>
            </a:r>
            <a:endParaRPr lang="en-IN" sz="4400" dirty="0">
              <a:solidFill>
                <a:schemeClr val="accent4">
                  <a:lumMod val="20000"/>
                  <a:lumOff val="80000"/>
                </a:schemeClr>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B1714FA8-F48D-4C5F-84D7-1FC7E49FF41A}"/>
              </a:ext>
            </a:extLst>
          </p:cNvPr>
          <p:cNvPicPr>
            <a:picLocks noChangeAspect="1"/>
          </p:cNvPicPr>
          <p:nvPr/>
        </p:nvPicPr>
        <p:blipFill>
          <a:blip r:embed="rId2"/>
          <a:stretch>
            <a:fillRect/>
          </a:stretch>
        </p:blipFill>
        <p:spPr>
          <a:xfrm>
            <a:off x="8259417" y="0"/>
            <a:ext cx="6370983" cy="8229600"/>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7" name="TextBox 6">
            <a:extLst>
              <a:ext uri="{FF2B5EF4-FFF2-40B4-BE49-F238E27FC236}">
                <a16:creationId xmlns:a16="http://schemas.microsoft.com/office/drawing/2014/main" id="{AEB37578-89C1-419A-B4FC-43D292623DFE}"/>
              </a:ext>
            </a:extLst>
          </p:cNvPr>
          <p:cNvSpPr txBox="1"/>
          <p:nvPr/>
        </p:nvSpPr>
        <p:spPr>
          <a:xfrm>
            <a:off x="1028699" y="4353339"/>
            <a:ext cx="6579704" cy="1754326"/>
          </a:xfrm>
          <a:prstGeom prst="rect">
            <a:avLst/>
          </a:prstGeom>
          <a:noFill/>
        </p:spPr>
        <p:txBody>
          <a:bodyPr wrap="square" rtlCol="0">
            <a:spAutoFit/>
          </a:bodyPr>
          <a:lstStyle/>
          <a:p>
            <a:r>
              <a:rPr lang="en-US" dirty="0">
                <a:solidFill>
                  <a:schemeClr val="bg1">
                    <a:lumMod val="75000"/>
                  </a:schemeClr>
                </a:solidFill>
                <a:latin typeface="Times New Roman" panose="02020603050405020304" pitchFamily="18" charset="0"/>
                <a:cs typeface="Times New Roman" panose="02020603050405020304" pitchFamily="18" charset="0"/>
              </a:rPr>
              <a:t>Farmers often face challenges in selecting appropriate crops due to a lack of access to scientific insights and reliable recommendations. The project aims to address this issue by providing accurate crop recommendations based on real-time data, improving agricultural productivity and reducing losses.</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22587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E2C46D0-EDA6-4E53-A7FF-B5295D96A9F7}"/>
              </a:ext>
            </a:extLst>
          </p:cNvPr>
          <p:cNvSpPr txBox="1"/>
          <p:nvPr/>
        </p:nvSpPr>
        <p:spPr>
          <a:xfrm>
            <a:off x="864704" y="1519053"/>
            <a:ext cx="6450496" cy="769441"/>
          </a:xfrm>
          <a:prstGeom prst="rect">
            <a:avLst/>
          </a:prstGeom>
          <a:noFill/>
        </p:spPr>
        <p:txBody>
          <a:bodyPr wrap="square" rtlCol="0">
            <a:spAutoFit/>
          </a:bodyPr>
          <a:lstStyle/>
          <a:p>
            <a:r>
              <a:rPr lang="en-US" sz="4400" dirty="0">
                <a:solidFill>
                  <a:schemeClr val="accent4">
                    <a:lumMod val="20000"/>
                    <a:lumOff val="80000"/>
                  </a:schemeClr>
                </a:solidFill>
                <a:latin typeface="Times New Roman" panose="02020603050405020304" pitchFamily="18" charset="0"/>
                <a:cs typeface="Times New Roman" panose="02020603050405020304" pitchFamily="18" charset="0"/>
              </a:rPr>
              <a:t>OBJECTIVES</a:t>
            </a:r>
            <a:endParaRPr lang="en-IN" sz="4400" dirty="0">
              <a:solidFill>
                <a:schemeClr val="accent4">
                  <a:lumMod val="20000"/>
                  <a:lumOff val="80000"/>
                </a:schemeClr>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4E37D0BE-4D3C-4371-A490-E416E477FF9A}"/>
              </a:ext>
            </a:extLst>
          </p:cNvPr>
          <p:cNvSpPr txBox="1"/>
          <p:nvPr/>
        </p:nvSpPr>
        <p:spPr>
          <a:xfrm>
            <a:off x="864704" y="2922104"/>
            <a:ext cx="12404035" cy="3139321"/>
          </a:xfrm>
          <a:prstGeom prst="rect">
            <a:avLst/>
          </a:prstGeom>
          <a:noFill/>
        </p:spPr>
        <p:txBody>
          <a:bodyPr wrap="square" rtlCol="0">
            <a:spAutoFit/>
          </a:bodyPr>
          <a:lstStyle/>
          <a:p>
            <a:pPr marL="342900" indent="-342900">
              <a:lnSpc>
                <a:spcPct val="250000"/>
              </a:lnSpc>
              <a:buFont typeface="+mj-lt"/>
              <a:buAutoNum type="arabicPeriod"/>
            </a:pPr>
            <a:r>
              <a:rPr lang="en-US" dirty="0">
                <a:solidFill>
                  <a:schemeClr val="accent3">
                    <a:lumMod val="40000"/>
                    <a:lumOff val="60000"/>
                  </a:schemeClr>
                </a:solidFill>
                <a:latin typeface="Times New Roman" panose="02020603050405020304" pitchFamily="18" charset="0"/>
                <a:cs typeface="Times New Roman" panose="02020603050405020304" pitchFamily="18" charset="0"/>
              </a:rPr>
              <a:t>Build a machine learning model to predict the most suitable crop.</a:t>
            </a:r>
          </a:p>
          <a:p>
            <a:pPr marL="342900" indent="-342900">
              <a:lnSpc>
                <a:spcPct val="250000"/>
              </a:lnSpc>
              <a:buFont typeface="+mj-lt"/>
              <a:buAutoNum type="arabicPeriod"/>
            </a:pPr>
            <a:r>
              <a:rPr lang="en-US" dirty="0">
                <a:solidFill>
                  <a:schemeClr val="accent3">
                    <a:lumMod val="40000"/>
                    <a:lumOff val="60000"/>
                  </a:schemeClr>
                </a:solidFill>
                <a:latin typeface="Times New Roman" panose="02020603050405020304" pitchFamily="18" charset="0"/>
                <a:cs typeface="Times New Roman" panose="02020603050405020304" pitchFamily="18" charset="0"/>
              </a:rPr>
              <a:t>Develop a user-friendly web interface for farmers.</a:t>
            </a:r>
          </a:p>
          <a:p>
            <a:pPr marL="342900" indent="-342900">
              <a:lnSpc>
                <a:spcPct val="250000"/>
              </a:lnSpc>
              <a:buFont typeface="+mj-lt"/>
              <a:buAutoNum type="arabicPeriod"/>
            </a:pPr>
            <a:r>
              <a:rPr lang="en-US" dirty="0">
                <a:solidFill>
                  <a:schemeClr val="accent3">
                    <a:lumMod val="40000"/>
                    <a:lumOff val="60000"/>
                  </a:schemeClr>
                </a:solidFill>
                <a:latin typeface="Times New Roman" panose="02020603050405020304" pitchFamily="18" charset="0"/>
                <a:cs typeface="Times New Roman" panose="02020603050405020304" pitchFamily="18" charset="0"/>
              </a:rPr>
              <a:t>Integrate soil and environmental data for accurate recommendations.</a:t>
            </a:r>
          </a:p>
          <a:p>
            <a:pPr marL="342900" indent="-342900">
              <a:lnSpc>
                <a:spcPct val="250000"/>
              </a:lnSpc>
              <a:buFont typeface="+mj-lt"/>
              <a:buAutoNum type="arabicPeriod"/>
            </a:pPr>
            <a:r>
              <a:rPr lang="en-US" dirty="0">
                <a:solidFill>
                  <a:schemeClr val="accent3">
                    <a:lumMod val="40000"/>
                    <a:lumOff val="60000"/>
                  </a:schemeClr>
                </a:solidFill>
                <a:latin typeface="Times New Roman" panose="02020603050405020304" pitchFamily="18" charset="0"/>
                <a:cs typeface="Times New Roman" panose="02020603050405020304" pitchFamily="18" charset="0"/>
              </a:rPr>
              <a:t>Ensure scalability and adaptability of the system.</a:t>
            </a:r>
          </a:p>
          <a:p>
            <a:endParaRPr lang="en-IN"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A0FE67C5-94A0-4299-AE19-2A45AD923BA5}"/>
              </a:ext>
            </a:extLst>
          </p:cNvPr>
          <p:cNvPicPr>
            <a:picLocks noChangeAspect="1"/>
          </p:cNvPicPr>
          <p:nvPr/>
        </p:nvPicPr>
        <p:blipFill>
          <a:blip r:embed="rId2"/>
          <a:stretch>
            <a:fillRect/>
          </a:stretch>
        </p:blipFill>
        <p:spPr>
          <a:xfrm>
            <a:off x="8656983" y="753930"/>
            <a:ext cx="5387008" cy="5387008"/>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4685464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C47E28-2C9A-4D13-9EB1-9E2049EE8256}"/>
              </a:ext>
            </a:extLst>
          </p:cNvPr>
          <p:cNvSpPr txBox="1"/>
          <p:nvPr/>
        </p:nvSpPr>
        <p:spPr>
          <a:xfrm>
            <a:off x="1435261" y="1994161"/>
            <a:ext cx="5428526" cy="769441"/>
          </a:xfrm>
          <a:prstGeom prst="rect">
            <a:avLst/>
          </a:prstGeom>
          <a:noFill/>
        </p:spPr>
        <p:txBody>
          <a:bodyPr wrap="square" rtlCol="0">
            <a:spAutoFit/>
          </a:bodyPr>
          <a:lstStyle/>
          <a:p>
            <a:r>
              <a:rPr lang="en-US" sz="4400" dirty="0">
                <a:solidFill>
                  <a:schemeClr val="accent2">
                    <a:lumMod val="40000"/>
                    <a:lumOff val="60000"/>
                  </a:schemeClr>
                </a:solidFill>
                <a:latin typeface="Times New Roman" panose="02020603050405020304" pitchFamily="18" charset="0"/>
                <a:cs typeface="Times New Roman" panose="02020603050405020304" pitchFamily="18" charset="0"/>
              </a:rPr>
              <a:t>DATASET</a:t>
            </a:r>
            <a:endParaRPr lang="en-IN" sz="4400" dirty="0">
              <a:solidFill>
                <a:schemeClr val="accent2">
                  <a:lumMod val="40000"/>
                  <a:lumOff val="60000"/>
                </a:schemeClr>
              </a:solidFill>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BC256353-4FD8-4A89-BC71-27429B640EE3}"/>
              </a:ext>
            </a:extLst>
          </p:cNvPr>
          <p:cNvSpPr txBox="1"/>
          <p:nvPr/>
        </p:nvSpPr>
        <p:spPr>
          <a:xfrm>
            <a:off x="1435261" y="3262229"/>
            <a:ext cx="7789762" cy="1554272"/>
          </a:xfrm>
          <a:prstGeom prst="rect">
            <a:avLst/>
          </a:prstGeom>
          <a:noFill/>
        </p:spPr>
        <p:txBody>
          <a:bodyPr wrap="square" rtlCol="0">
            <a:spAutoFit/>
          </a:bodyPr>
          <a:lstStyle/>
          <a:p>
            <a:r>
              <a:rPr lang="en-US" sz="1900" b="1" dirty="0">
                <a:solidFill>
                  <a:schemeClr val="bg2">
                    <a:lumMod val="75000"/>
                  </a:schemeClr>
                </a:solidFill>
                <a:latin typeface="Times New Roman" panose="02020603050405020304" pitchFamily="18" charset="0"/>
                <a:cs typeface="Times New Roman" panose="02020603050405020304" pitchFamily="18" charset="0"/>
              </a:rPr>
              <a:t>Source:</a:t>
            </a:r>
            <a:r>
              <a:rPr lang="en-US" sz="1900" dirty="0">
                <a:solidFill>
                  <a:schemeClr val="bg2">
                    <a:lumMod val="75000"/>
                  </a:schemeClr>
                </a:solidFill>
                <a:latin typeface="Times New Roman" panose="02020603050405020304" pitchFamily="18" charset="0"/>
                <a:cs typeface="Times New Roman" panose="02020603050405020304" pitchFamily="18" charset="0"/>
              </a:rPr>
              <a:t> Kaggle</a:t>
            </a:r>
          </a:p>
          <a:p>
            <a:r>
              <a:rPr lang="en-US" sz="1900" b="1" dirty="0">
                <a:solidFill>
                  <a:schemeClr val="bg2">
                    <a:lumMod val="75000"/>
                  </a:schemeClr>
                </a:solidFill>
                <a:latin typeface="Times New Roman" panose="02020603050405020304" pitchFamily="18" charset="0"/>
                <a:cs typeface="Times New Roman" panose="02020603050405020304" pitchFamily="18" charset="0"/>
              </a:rPr>
              <a:t>Structure:</a:t>
            </a:r>
            <a:r>
              <a:rPr lang="en-US" sz="1900" dirty="0">
                <a:solidFill>
                  <a:schemeClr val="bg2">
                    <a:lumMod val="75000"/>
                  </a:schemeClr>
                </a:solidFill>
                <a:latin typeface="Times New Roman" panose="02020603050405020304" pitchFamily="18" charset="0"/>
                <a:cs typeface="Times New Roman" panose="02020603050405020304" pitchFamily="18" charset="0"/>
              </a:rPr>
              <a:t> 7 features (N, P, K, temperature, humidity, pH, rainfall) and 1 target label (crop).</a:t>
            </a:r>
          </a:p>
          <a:p>
            <a:r>
              <a:rPr lang="en-US" sz="1900" b="1" dirty="0">
                <a:solidFill>
                  <a:schemeClr val="bg2">
                    <a:lumMod val="75000"/>
                  </a:schemeClr>
                </a:solidFill>
                <a:latin typeface="Times New Roman" panose="02020603050405020304" pitchFamily="18" charset="0"/>
                <a:cs typeface="Times New Roman" panose="02020603050405020304" pitchFamily="18" charset="0"/>
              </a:rPr>
              <a:t>Size:</a:t>
            </a:r>
            <a:r>
              <a:rPr lang="en-US" sz="1900" dirty="0">
                <a:solidFill>
                  <a:schemeClr val="bg2">
                    <a:lumMod val="75000"/>
                  </a:schemeClr>
                </a:solidFill>
                <a:latin typeface="Times New Roman" panose="02020603050405020304" pitchFamily="18" charset="0"/>
                <a:cs typeface="Times New Roman" panose="02020603050405020304" pitchFamily="18" charset="0"/>
              </a:rPr>
              <a:t> 2200 rows, 8 columns</a:t>
            </a:r>
          </a:p>
          <a:p>
            <a:endParaRPr lang="en-IN" sz="1900"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C62F03FC-44BE-4151-BA04-578C7FB8108D}"/>
              </a:ext>
            </a:extLst>
          </p:cNvPr>
          <p:cNvSpPr txBox="1"/>
          <p:nvPr/>
        </p:nvSpPr>
        <p:spPr>
          <a:xfrm>
            <a:off x="1469985" y="4990521"/>
            <a:ext cx="6423949" cy="1846659"/>
          </a:xfrm>
          <a:prstGeom prst="rect">
            <a:avLst/>
          </a:prstGeom>
          <a:noFill/>
        </p:spPr>
        <p:txBody>
          <a:bodyPr wrap="square" rtlCol="0">
            <a:spAutoFit/>
          </a:bodyPr>
          <a:lstStyle/>
          <a:p>
            <a:r>
              <a:rPr lang="en-IN" sz="1900" b="1" dirty="0" err="1">
                <a:solidFill>
                  <a:schemeClr val="bg2">
                    <a:lumMod val="75000"/>
                  </a:schemeClr>
                </a:solidFill>
                <a:latin typeface="Times New Roman" panose="02020603050405020304" pitchFamily="18" charset="0"/>
                <a:cs typeface="Times New Roman" panose="02020603050405020304" pitchFamily="18" charset="0"/>
              </a:rPr>
              <a:t>Preprocessing</a:t>
            </a:r>
            <a:r>
              <a:rPr lang="en-IN" sz="1900" b="1" dirty="0">
                <a:solidFill>
                  <a:schemeClr val="bg2">
                    <a:lumMod val="75000"/>
                  </a:schemeClr>
                </a:solidFill>
                <a:latin typeface="Times New Roman" panose="02020603050405020304" pitchFamily="18" charset="0"/>
                <a:cs typeface="Times New Roman" panose="02020603050405020304" pitchFamily="18" charset="0"/>
              </a:rPr>
              <a:t>:</a:t>
            </a:r>
          </a:p>
          <a:p>
            <a:endParaRPr lang="en-IN" sz="1900" dirty="0">
              <a:solidFill>
                <a:schemeClr val="bg2">
                  <a:lumMod val="75000"/>
                </a:schemeClr>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900" dirty="0">
                <a:solidFill>
                  <a:schemeClr val="bg2">
                    <a:lumMod val="75000"/>
                  </a:schemeClr>
                </a:solidFill>
                <a:latin typeface="Times New Roman" panose="02020603050405020304" pitchFamily="18" charset="0"/>
                <a:cs typeface="Times New Roman" panose="02020603050405020304" pitchFamily="18" charset="0"/>
              </a:rPr>
              <a:t>Normalized using </a:t>
            </a:r>
            <a:r>
              <a:rPr lang="en-US" sz="1900" dirty="0" err="1">
                <a:solidFill>
                  <a:schemeClr val="bg2">
                    <a:lumMod val="75000"/>
                  </a:schemeClr>
                </a:solidFill>
                <a:latin typeface="Times New Roman" panose="02020603050405020304" pitchFamily="18" charset="0"/>
                <a:cs typeface="Times New Roman" panose="02020603050405020304" pitchFamily="18" charset="0"/>
              </a:rPr>
              <a:t>MinMaxScaler</a:t>
            </a:r>
            <a:r>
              <a:rPr lang="en-US" sz="1900" dirty="0">
                <a:solidFill>
                  <a:schemeClr val="bg2">
                    <a:lumMod val="75000"/>
                  </a:schemeClr>
                </a:solidFill>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sz="1900" dirty="0">
                <a:solidFill>
                  <a:schemeClr val="bg2">
                    <a:lumMod val="75000"/>
                  </a:schemeClr>
                </a:solidFill>
                <a:latin typeface="Times New Roman" panose="02020603050405020304" pitchFamily="18" charset="0"/>
                <a:cs typeface="Times New Roman" panose="02020603050405020304" pitchFamily="18" charset="0"/>
              </a:rPr>
              <a:t>Standardized using </a:t>
            </a:r>
            <a:r>
              <a:rPr lang="en-US" sz="1900" dirty="0" err="1">
                <a:solidFill>
                  <a:schemeClr val="bg2">
                    <a:lumMod val="75000"/>
                  </a:schemeClr>
                </a:solidFill>
                <a:latin typeface="Times New Roman" panose="02020603050405020304" pitchFamily="18" charset="0"/>
                <a:cs typeface="Times New Roman" panose="02020603050405020304" pitchFamily="18" charset="0"/>
              </a:rPr>
              <a:t>StandardScaler</a:t>
            </a:r>
            <a:r>
              <a:rPr lang="en-US" sz="1900" dirty="0">
                <a:solidFill>
                  <a:schemeClr val="bg2">
                    <a:lumMod val="75000"/>
                  </a:schemeClr>
                </a:solidFill>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sz="1900" dirty="0">
                <a:solidFill>
                  <a:schemeClr val="bg2">
                    <a:lumMod val="75000"/>
                  </a:schemeClr>
                </a:solidFill>
                <a:latin typeface="Times New Roman" panose="02020603050405020304" pitchFamily="18" charset="0"/>
                <a:cs typeface="Times New Roman" panose="02020603050405020304" pitchFamily="18" charset="0"/>
              </a:rPr>
              <a:t>Splitting: 80% training, 20% testing</a:t>
            </a:r>
          </a:p>
          <a:p>
            <a:endParaRPr lang="en-IN" sz="1900" dirty="0">
              <a:solidFill>
                <a:schemeClr val="bg2">
                  <a:lumMod val="75000"/>
                </a:schemeClr>
              </a:solidFill>
              <a:latin typeface="Times New Roman" panose="02020603050405020304" pitchFamily="18" charset="0"/>
              <a:cs typeface="Times New Roman" panose="02020603050405020304" pitchFamily="18" charset="0"/>
            </a:endParaRPr>
          </a:p>
        </p:txBody>
      </p:sp>
      <p:pic>
        <p:nvPicPr>
          <p:cNvPr id="17" name="Picture 16">
            <a:extLst>
              <a:ext uri="{FF2B5EF4-FFF2-40B4-BE49-F238E27FC236}">
                <a16:creationId xmlns:a16="http://schemas.microsoft.com/office/drawing/2014/main" id="{B8B97A8E-8EC3-49D4-A2B7-0CFCE95A3D68}"/>
              </a:ext>
            </a:extLst>
          </p:cNvPr>
          <p:cNvPicPr>
            <a:picLocks noChangeAspect="1"/>
          </p:cNvPicPr>
          <p:nvPr/>
        </p:nvPicPr>
        <p:blipFill>
          <a:blip r:embed="rId2"/>
          <a:stretch>
            <a:fillRect/>
          </a:stretch>
        </p:blipFill>
        <p:spPr>
          <a:xfrm>
            <a:off x="8206450" y="1203768"/>
            <a:ext cx="6423950" cy="6423950"/>
          </a:xfrm>
          <a:prstGeom prst="rect">
            <a:avLst/>
          </a:prstGeom>
        </p:spPr>
      </p:pic>
    </p:spTree>
    <p:extLst>
      <p:ext uri="{BB962C8B-B14F-4D97-AF65-F5344CB8AC3E}">
        <p14:creationId xmlns:p14="http://schemas.microsoft.com/office/powerpoint/2010/main" val="40003077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name="Slide 3">
    <p:spTree>
      <p:nvGrpSpPr>
        <p:cNvPr id="1" name=""/>
        <p:cNvGrpSpPr/>
        <p:nvPr/>
      </p:nvGrpSpPr>
      <p:grpSpPr>
        <a:xfrm>
          <a:off x="0" y="0"/>
          <a:ext cx="0" cy="0"/>
          <a:chOff x="0" y="0"/>
          <a:chExt cx="0" cy="0"/>
        </a:xfrm>
      </p:grpSpPr>
      <p:sp>
        <p:nvSpPr>
          <p:cNvPr id="2" name="Text 0"/>
          <p:cNvSpPr/>
          <p:nvPr/>
        </p:nvSpPr>
        <p:spPr>
          <a:xfrm>
            <a:off x="724257" y="569000"/>
            <a:ext cx="6210300" cy="608648"/>
          </a:xfrm>
          <a:prstGeom prst="rect">
            <a:avLst/>
          </a:prstGeom>
          <a:noFill/>
          <a:ln/>
        </p:spPr>
        <p:txBody>
          <a:bodyPr wrap="none" lIns="0" tIns="0" rIns="0" bIns="0" rtlCol="0" anchor="t"/>
          <a:lstStyle/>
          <a:p>
            <a:pPr marL="0" indent="0">
              <a:lnSpc>
                <a:spcPts val="4750"/>
              </a:lnSpc>
              <a:buNone/>
            </a:pPr>
            <a:r>
              <a:rPr lang="en-US" sz="3800" dirty="0">
                <a:solidFill>
                  <a:srgbClr val="FFD9BE"/>
                </a:solidFill>
                <a:latin typeface="Times New Roman" panose="02020603050405020304" pitchFamily="18" charset="0"/>
                <a:ea typeface="Quattrocento" pitchFamily="34" charset="-122"/>
                <a:cs typeface="Times New Roman" panose="02020603050405020304" pitchFamily="18" charset="0"/>
              </a:rPr>
              <a:t>Machine Learning Approach</a:t>
            </a:r>
            <a:endParaRPr lang="en-US" sz="3800" dirty="0">
              <a:latin typeface="Times New Roman" panose="02020603050405020304" pitchFamily="18" charset="0"/>
              <a:cs typeface="Times New Roman" panose="02020603050405020304" pitchFamily="18" charset="0"/>
            </a:endParaRPr>
          </a:p>
        </p:txBody>
      </p:sp>
      <p:pic>
        <p:nvPicPr>
          <p:cNvPr id="3" name="Image 0" descr="preencoded.png"/>
          <p:cNvPicPr>
            <a:picLocks noChangeAspect="1"/>
          </p:cNvPicPr>
          <p:nvPr/>
        </p:nvPicPr>
        <p:blipFill>
          <a:blip r:embed="rId3"/>
          <a:stretch>
            <a:fillRect/>
          </a:stretch>
        </p:blipFill>
        <p:spPr>
          <a:xfrm>
            <a:off x="3367207" y="1591508"/>
            <a:ext cx="1304925" cy="1173242"/>
          </a:xfrm>
          <a:prstGeom prst="rect">
            <a:avLst/>
          </a:prstGeom>
        </p:spPr>
      </p:pic>
      <p:sp>
        <p:nvSpPr>
          <p:cNvPr id="4" name="Text 1"/>
          <p:cNvSpPr/>
          <p:nvPr/>
        </p:nvSpPr>
        <p:spPr>
          <a:xfrm>
            <a:off x="3973830" y="2116098"/>
            <a:ext cx="91559" cy="413861"/>
          </a:xfrm>
          <a:prstGeom prst="rect">
            <a:avLst/>
          </a:prstGeom>
          <a:noFill/>
          <a:ln/>
        </p:spPr>
        <p:txBody>
          <a:bodyPr wrap="none" lIns="0" tIns="0" rIns="0" bIns="0" rtlCol="0" anchor="t"/>
          <a:lstStyle/>
          <a:p>
            <a:pPr marL="0" indent="0" algn="ctr">
              <a:lnSpc>
                <a:spcPts val="3250"/>
              </a:lnSpc>
              <a:buNone/>
            </a:pPr>
            <a:r>
              <a:rPr lang="en-US" sz="2000" dirty="0">
                <a:solidFill>
                  <a:srgbClr val="F9EEE7"/>
                </a:solidFill>
                <a:latin typeface="Times New Roman" panose="02020603050405020304" pitchFamily="18" charset="0"/>
                <a:ea typeface="Quattrocento" pitchFamily="34" charset="-122"/>
                <a:cs typeface="Times New Roman" panose="02020603050405020304" pitchFamily="18" charset="0"/>
              </a:rPr>
              <a:t>1</a:t>
            </a:r>
            <a:endParaRPr lang="en-US" sz="2000" dirty="0">
              <a:latin typeface="Times New Roman" panose="02020603050405020304" pitchFamily="18" charset="0"/>
              <a:cs typeface="Times New Roman" panose="02020603050405020304" pitchFamily="18" charset="0"/>
            </a:endParaRPr>
          </a:p>
        </p:txBody>
      </p:sp>
      <p:sp>
        <p:nvSpPr>
          <p:cNvPr id="5" name="Text 2"/>
          <p:cNvSpPr/>
          <p:nvPr/>
        </p:nvSpPr>
        <p:spPr>
          <a:xfrm>
            <a:off x="4879062" y="1798439"/>
            <a:ext cx="2434590" cy="304324"/>
          </a:xfrm>
          <a:prstGeom prst="rect">
            <a:avLst/>
          </a:prstGeom>
          <a:noFill/>
          <a:ln/>
        </p:spPr>
        <p:txBody>
          <a:bodyPr wrap="none" lIns="0" tIns="0" rIns="0" bIns="0" rtlCol="0" anchor="t"/>
          <a:lstStyle/>
          <a:p>
            <a:pPr marL="0" indent="0" algn="l">
              <a:lnSpc>
                <a:spcPts val="2350"/>
              </a:lnSpc>
              <a:buNone/>
            </a:pPr>
            <a:r>
              <a:rPr lang="en-US" sz="1900" dirty="0">
                <a:solidFill>
                  <a:srgbClr val="F9EEE7"/>
                </a:solidFill>
                <a:latin typeface="Times New Roman" panose="02020603050405020304" pitchFamily="18" charset="0"/>
                <a:ea typeface="Quattrocento" pitchFamily="34" charset="-122"/>
                <a:cs typeface="Times New Roman" panose="02020603050405020304" pitchFamily="18" charset="0"/>
              </a:rPr>
              <a:t>Data Collection</a:t>
            </a:r>
            <a:endParaRPr lang="en-US" sz="1900" dirty="0">
              <a:latin typeface="Times New Roman" panose="02020603050405020304" pitchFamily="18" charset="0"/>
              <a:cs typeface="Times New Roman" panose="02020603050405020304" pitchFamily="18" charset="0"/>
            </a:endParaRPr>
          </a:p>
        </p:txBody>
      </p:sp>
      <p:sp>
        <p:nvSpPr>
          <p:cNvPr id="6" name="Text 3"/>
          <p:cNvSpPr/>
          <p:nvPr/>
        </p:nvSpPr>
        <p:spPr>
          <a:xfrm>
            <a:off x="4879062" y="2226826"/>
            <a:ext cx="5658207" cy="330994"/>
          </a:xfrm>
          <a:prstGeom prst="rect">
            <a:avLst/>
          </a:prstGeom>
          <a:noFill/>
          <a:ln/>
        </p:spPr>
        <p:txBody>
          <a:bodyPr wrap="none" lIns="0" tIns="0" rIns="0" bIns="0" rtlCol="0" anchor="t"/>
          <a:lstStyle/>
          <a:p>
            <a:pPr marL="0" indent="0" algn="l">
              <a:lnSpc>
                <a:spcPts val="2600"/>
              </a:lnSpc>
              <a:buNone/>
            </a:pPr>
            <a:r>
              <a:rPr lang="en-US" sz="1700" dirty="0">
                <a:solidFill>
                  <a:srgbClr val="F9EEE7"/>
                </a:solidFill>
                <a:latin typeface="Times New Roman" panose="02020603050405020304" pitchFamily="18" charset="0"/>
                <a:ea typeface="Quattrocento" pitchFamily="34" charset="-122"/>
                <a:cs typeface="Times New Roman" panose="02020603050405020304" pitchFamily="18" charset="0"/>
              </a:rPr>
              <a:t>Gathering historical and real-time data from diverse sources.</a:t>
            </a:r>
            <a:endParaRPr lang="en-US" sz="1700" dirty="0">
              <a:latin typeface="Times New Roman" panose="02020603050405020304" pitchFamily="18" charset="0"/>
              <a:cs typeface="Times New Roman" panose="02020603050405020304" pitchFamily="18" charset="0"/>
            </a:endParaRPr>
          </a:p>
        </p:txBody>
      </p:sp>
      <p:sp>
        <p:nvSpPr>
          <p:cNvPr id="7" name="Shape 4"/>
          <p:cNvSpPr/>
          <p:nvPr/>
        </p:nvSpPr>
        <p:spPr>
          <a:xfrm>
            <a:off x="4723805" y="2781062"/>
            <a:ext cx="9130665" cy="11430"/>
          </a:xfrm>
          <a:prstGeom prst="roundRect">
            <a:avLst>
              <a:gd name="adj" fmla="val 271583"/>
            </a:avLst>
          </a:prstGeom>
          <a:solidFill>
            <a:srgbClr val="4A6B6A"/>
          </a:solidFill>
          <a:ln/>
        </p:spPr>
      </p:sp>
      <p:pic>
        <p:nvPicPr>
          <p:cNvPr id="8" name="Image 1" descr="preencoded.png"/>
          <p:cNvPicPr>
            <a:picLocks noChangeAspect="1"/>
          </p:cNvPicPr>
          <p:nvPr/>
        </p:nvPicPr>
        <p:blipFill>
          <a:blip r:embed="rId4"/>
          <a:stretch>
            <a:fillRect/>
          </a:stretch>
        </p:blipFill>
        <p:spPr>
          <a:xfrm>
            <a:off x="2714625" y="2816423"/>
            <a:ext cx="2609969" cy="1173242"/>
          </a:xfrm>
          <a:prstGeom prst="rect">
            <a:avLst/>
          </a:prstGeom>
        </p:spPr>
      </p:pic>
      <p:sp>
        <p:nvSpPr>
          <p:cNvPr id="9" name="Text 5"/>
          <p:cNvSpPr/>
          <p:nvPr/>
        </p:nvSpPr>
        <p:spPr>
          <a:xfrm>
            <a:off x="3950137" y="3196114"/>
            <a:ext cx="138708" cy="413861"/>
          </a:xfrm>
          <a:prstGeom prst="rect">
            <a:avLst/>
          </a:prstGeom>
          <a:noFill/>
          <a:ln/>
        </p:spPr>
        <p:txBody>
          <a:bodyPr wrap="none" lIns="0" tIns="0" rIns="0" bIns="0" rtlCol="0" anchor="t"/>
          <a:lstStyle/>
          <a:p>
            <a:pPr marL="0" indent="0" algn="ctr">
              <a:lnSpc>
                <a:spcPts val="3250"/>
              </a:lnSpc>
              <a:buNone/>
            </a:pPr>
            <a:r>
              <a:rPr lang="en-US" sz="2000" dirty="0">
                <a:solidFill>
                  <a:srgbClr val="F9EEE7"/>
                </a:solidFill>
                <a:latin typeface="Times New Roman" panose="02020603050405020304" pitchFamily="18" charset="0"/>
                <a:ea typeface="Quattrocento" pitchFamily="34" charset="-122"/>
                <a:cs typeface="Times New Roman" panose="02020603050405020304" pitchFamily="18" charset="0"/>
              </a:rPr>
              <a:t>2</a:t>
            </a:r>
            <a:endParaRPr lang="en-US" sz="2000" dirty="0">
              <a:latin typeface="Times New Roman" panose="02020603050405020304" pitchFamily="18" charset="0"/>
              <a:cs typeface="Times New Roman" panose="02020603050405020304" pitchFamily="18" charset="0"/>
            </a:endParaRPr>
          </a:p>
        </p:txBody>
      </p:sp>
      <p:sp>
        <p:nvSpPr>
          <p:cNvPr id="10" name="Text 6"/>
          <p:cNvSpPr/>
          <p:nvPr/>
        </p:nvSpPr>
        <p:spPr>
          <a:xfrm>
            <a:off x="5531525" y="3023354"/>
            <a:ext cx="2434590" cy="304324"/>
          </a:xfrm>
          <a:prstGeom prst="rect">
            <a:avLst/>
          </a:prstGeom>
          <a:noFill/>
          <a:ln/>
        </p:spPr>
        <p:txBody>
          <a:bodyPr wrap="none" lIns="0" tIns="0" rIns="0" bIns="0" rtlCol="0" anchor="t"/>
          <a:lstStyle/>
          <a:p>
            <a:pPr marL="0" indent="0" algn="l">
              <a:lnSpc>
                <a:spcPts val="2350"/>
              </a:lnSpc>
              <a:buNone/>
            </a:pPr>
            <a:r>
              <a:rPr lang="en-US" sz="1900" dirty="0">
                <a:solidFill>
                  <a:srgbClr val="F9EEE7"/>
                </a:solidFill>
                <a:latin typeface="Times New Roman" panose="02020603050405020304" pitchFamily="18" charset="0"/>
                <a:ea typeface="Quattrocento" pitchFamily="34" charset="-122"/>
                <a:cs typeface="Times New Roman" panose="02020603050405020304" pitchFamily="18" charset="0"/>
              </a:rPr>
              <a:t>Data Preprocessing</a:t>
            </a:r>
            <a:endParaRPr lang="en-US" sz="1900" dirty="0">
              <a:latin typeface="Times New Roman" panose="02020603050405020304" pitchFamily="18" charset="0"/>
              <a:cs typeface="Times New Roman" panose="02020603050405020304" pitchFamily="18" charset="0"/>
            </a:endParaRPr>
          </a:p>
        </p:txBody>
      </p:sp>
      <p:sp>
        <p:nvSpPr>
          <p:cNvPr id="11" name="Text 7"/>
          <p:cNvSpPr/>
          <p:nvPr/>
        </p:nvSpPr>
        <p:spPr>
          <a:xfrm>
            <a:off x="5531525" y="3451741"/>
            <a:ext cx="5129451" cy="330994"/>
          </a:xfrm>
          <a:prstGeom prst="rect">
            <a:avLst/>
          </a:prstGeom>
          <a:noFill/>
          <a:ln/>
        </p:spPr>
        <p:txBody>
          <a:bodyPr wrap="none" lIns="0" tIns="0" rIns="0" bIns="0" rtlCol="0" anchor="t"/>
          <a:lstStyle/>
          <a:p>
            <a:pPr marL="0" indent="0" algn="l">
              <a:lnSpc>
                <a:spcPts val="2600"/>
              </a:lnSpc>
              <a:buNone/>
            </a:pPr>
            <a:r>
              <a:rPr lang="en-US" sz="1700" dirty="0">
                <a:solidFill>
                  <a:srgbClr val="F9EEE7"/>
                </a:solidFill>
                <a:latin typeface="Times New Roman" panose="02020603050405020304" pitchFamily="18" charset="0"/>
                <a:ea typeface="Quattrocento" pitchFamily="34" charset="-122"/>
                <a:cs typeface="Times New Roman" panose="02020603050405020304" pitchFamily="18" charset="0"/>
              </a:rPr>
              <a:t>Cleaning, transforming, and preparing data for analysis.</a:t>
            </a:r>
            <a:endParaRPr lang="en-US" sz="1700" dirty="0">
              <a:latin typeface="Times New Roman" panose="02020603050405020304" pitchFamily="18" charset="0"/>
              <a:cs typeface="Times New Roman" panose="02020603050405020304" pitchFamily="18" charset="0"/>
            </a:endParaRPr>
          </a:p>
        </p:txBody>
      </p:sp>
      <p:sp>
        <p:nvSpPr>
          <p:cNvPr id="12" name="Shape 8"/>
          <p:cNvSpPr/>
          <p:nvPr/>
        </p:nvSpPr>
        <p:spPr>
          <a:xfrm>
            <a:off x="5376267" y="4005977"/>
            <a:ext cx="8478203" cy="11430"/>
          </a:xfrm>
          <a:prstGeom prst="roundRect">
            <a:avLst>
              <a:gd name="adj" fmla="val 271583"/>
            </a:avLst>
          </a:prstGeom>
          <a:solidFill>
            <a:srgbClr val="4A6B6A"/>
          </a:solidFill>
          <a:ln/>
        </p:spPr>
      </p:sp>
      <p:pic>
        <p:nvPicPr>
          <p:cNvPr id="13" name="Image 2" descr="preencoded.png"/>
          <p:cNvPicPr>
            <a:picLocks noChangeAspect="1"/>
          </p:cNvPicPr>
          <p:nvPr/>
        </p:nvPicPr>
        <p:blipFill>
          <a:blip r:embed="rId5"/>
          <a:stretch>
            <a:fillRect/>
          </a:stretch>
        </p:blipFill>
        <p:spPr>
          <a:xfrm>
            <a:off x="2062163" y="4041338"/>
            <a:ext cx="3915013" cy="1173242"/>
          </a:xfrm>
          <a:prstGeom prst="rect">
            <a:avLst/>
          </a:prstGeom>
        </p:spPr>
      </p:pic>
      <p:sp>
        <p:nvSpPr>
          <p:cNvPr id="14" name="Text 9"/>
          <p:cNvSpPr/>
          <p:nvPr/>
        </p:nvSpPr>
        <p:spPr>
          <a:xfrm>
            <a:off x="3949303" y="4421029"/>
            <a:ext cx="140732" cy="413861"/>
          </a:xfrm>
          <a:prstGeom prst="rect">
            <a:avLst/>
          </a:prstGeom>
          <a:noFill/>
          <a:ln/>
        </p:spPr>
        <p:txBody>
          <a:bodyPr wrap="none" lIns="0" tIns="0" rIns="0" bIns="0" rtlCol="0" anchor="t"/>
          <a:lstStyle/>
          <a:p>
            <a:pPr marL="0" indent="0" algn="ctr">
              <a:lnSpc>
                <a:spcPts val="3250"/>
              </a:lnSpc>
              <a:buNone/>
            </a:pPr>
            <a:r>
              <a:rPr lang="en-US" sz="2000" dirty="0">
                <a:solidFill>
                  <a:srgbClr val="F9EEE7"/>
                </a:solidFill>
                <a:latin typeface="Times New Roman" panose="02020603050405020304" pitchFamily="18" charset="0"/>
                <a:ea typeface="Quattrocento" pitchFamily="34" charset="-122"/>
                <a:cs typeface="Times New Roman" panose="02020603050405020304" pitchFamily="18" charset="0"/>
              </a:rPr>
              <a:t>3</a:t>
            </a:r>
            <a:endParaRPr lang="en-US" sz="2000" dirty="0">
              <a:latin typeface="Times New Roman" panose="02020603050405020304" pitchFamily="18" charset="0"/>
              <a:cs typeface="Times New Roman" panose="02020603050405020304" pitchFamily="18" charset="0"/>
            </a:endParaRPr>
          </a:p>
        </p:txBody>
      </p:sp>
      <p:sp>
        <p:nvSpPr>
          <p:cNvPr id="15" name="Text 10"/>
          <p:cNvSpPr/>
          <p:nvPr/>
        </p:nvSpPr>
        <p:spPr>
          <a:xfrm>
            <a:off x="6184106" y="4248269"/>
            <a:ext cx="2434590" cy="304324"/>
          </a:xfrm>
          <a:prstGeom prst="rect">
            <a:avLst/>
          </a:prstGeom>
          <a:noFill/>
          <a:ln/>
        </p:spPr>
        <p:txBody>
          <a:bodyPr wrap="none" lIns="0" tIns="0" rIns="0" bIns="0" rtlCol="0" anchor="t"/>
          <a:lstStyle/>
          <a:p>
            <a:pPr marL="0" indent="0" algn="l">
              <a:lnSpc>
                <a:spcPts val="2350"/>
              </a:lnSpc>
              <a:buNone/>
            </a:pPr>
            <a:r>
              <a:rPr lang="en-US" sz="1900" dirty="0">
                <a:solidFill>
                  <a:srgbClr val="F9EEE7"/>
                </a:solidFill>
                <a:latin typeface="Times New Roman" panose="02020603050405020304" pitchFamily="18" charset="0"/>
                <a:ea typeface="Quattrocento" pitchFamily="34" charset="-122"/>
                <a:cs typeface="Times New Roman" panose="02020603050405020304" pitchFamily="18" charset="0"/>
              </a:rPr>
              <a:t>Feature Engineering</a:t>
            </a:r>
            <a:endParaRPr lang="en-US" sz="1900" dirty="0">
              <a:latin typeface="Times New Roman" panose="02020603050405020304" pitchFamily="18" charset="0"/>
              <a:cs typeface="Times New Roman" panose="02020603050405020304" pitchFamily="18" charset="0"/>
            </a:endParaRPr>
          </a:p>
        </p:txBody>
      </p:sp>
      <p:sp>
        <p:nvSpPr>
          <p:cNvPr id="16" name="Text 11"/>
          <p:cNvSpPr/>
          <p:nvPr/>
        </p:nvSpPr>
        <p:spPr>
          <a:xfrm>
            <a:off x="6184106" y="4676656"/>
            <a:ext cx="4333994" cy="330994"/>
          </a:xfrm>
          <a:prstGeom prst="rect">
            <a:avLst/>
          </a:prstGeom>
          <a:noFill/>
          <a:ln/>
        </p:spPr>
        <p:txBody>
          <a:bodyPr wrap="none" lIns="0" tIns="0" rIns="0" bIns="0" rtlCol="0" anchor="t"/>
          <a:lstStyle/>
          <a:p>
            <a:pPr marL="0" indent="0" algn="l">
              <a:lnSpc>
                <a:spcPts val="2600"/>
              </a:lnSpc>
              <a:buNone/>
            </a:pPr>
            <a:r>
              <a:rPr lang="en-US" sz="1700" dirty="0">
                <a:solidFill>
                  <a:srgbClr val="F9EEE7"/>
                </a:solidFill>
                <a:latin typeface="Times New Roman" panose="02020603050405020304" pitchFamily="18" charset="0"/>
                <a:ea typeface="Quattrocento" pitchFamily="34" charset="-122"/>
                <a:cs typeface="Times New Roman" panose="02020603050405020304" pitchFamily="18" charset="0"/>
              </a:rPr>
              <a:t>Extracting relevant features for model training.</a:t>
            </a:r>
            <a:endParaRPr lang="en-US" sz="1700" dirty="0">
              <a:latin typeface="Times New Roman" panose="02020603050405020304" pitchFamily="18" charset="0"/>
              <a:cs typeface="Times New Roman" panose="02020603050405020304" pitchFamily="18" charset="0"/>
            </a:endParaRPr>
          </a:p>
        </p:txBody>
      </p:sp>
      <p:sp>
        <p:nvSpPr>
          <p:cNvPr id="17" name="Shape 12"/>
          <p:cNvSpPr/>
          <p:nvPr/>
        </p:nvSpPr>
        <p:spPr>
          <a:xfrm>
            <a:off x="6028849" y="5230892"/>
            <a:ext cx="7825621" cy="11430"/>
          </a:xfrm>
          <a:prstGeom prst="roundRect">
            <a:avLst>
              <a:gd name="adj" fmla="val 271583"/>
            </a:avLst>
          </a:prstGeom>
          <a:solidFill>
            <a:srgbClr val="4A6B6A"/>
          </a:solidFill>
          <a:ln/>
        </p:spPr>
      </p:sp>
      <p:pic>
        <p:nvPicPr>
          <p:cNvPr id="18" name="Image 3" descr="preencoded.png"/>
          <p:cNvPicPr>
            <a:picLocks noChangeAspect="1"/>
          </p:cNvPicPr>
          <p:nvPr/>
        </p:nvPicPr>
        <p:blipFill>
          <a:blip r:embed="rId6"/>
          <a:stretch>
            <a:fillRect/>
          </a:stretch>
        </p:blipFill>
        <p:spPr>
          <a:xfrm>
            <a:off x="1409700" y="5266253"/>
            <a:ext cx="5219938" cy="1173242"/>
          </a:xfrm>
          <a:prstGeom prst="rect">
            <a:avLst/>
          </a:prstGeom>
        </p:spPr>
      </p:pic>
      <p:sp>
        <p:nvSpPr>
          <p:cNvPr id="19" name="Text 13"/>
          <p:cNvSpPr/>
          <p:nvPr/>
        </p:nvSpPr>
        <p:spPr>
          <a:xfrm>
            <a:off x="3953828" y="5645944"/>
            <a:ext cx="131445" cy="413861"/>
          </a:xfrm>
          <a:prstGeom prst="rect">
            <a:avLst/>
          </a:prstGeom>
          <a:noFill/>
          <a:ln/>
        </p:spPr>
        <p:txBody>
          <a:bodyPr wrap="none" lIns="0" tIns="0" rIns="0" bIns="0" rtlCol="0" anchor="t"/>
          <a:lstStyle/>
          <a:p>
            <a:pPr marL="0" indent="0" algn="ctr">
              <a:lnSpc>
                <a:spcPts val="3250"/>
              </a:lnSpc>
              <a:buNone/>
            </a:pPr>
            <a:r>
              <a:rPr lang="en-US" sz="2000" dirty="0">
                <a:solidFill>
                  <a:srgbClr val="F9EEE7"/>
                </a:solidFill>
                <a:latin typeface="Times New Roman" panose="02020603050405020304" pitchFamily="18" charset="0"/>
                <a:ea typeface="Quattrocento" pitchFamily="34" charset="-122"/>
                <a:cs typeface="Times New Roman" panose="02020603050405020304" pitchFamily="18" charset="0"/>
              </a:rPr>
              <a:t>4</a:t>
            </a:r>
            <a:endParaRPr lang="en-US" sz="2000" dirty="0">
              <a:latin typeface="Times New Roman" panose="02020603050405020304" pitchFamily="18" charset="0"/>
              <a:cs typeface="Times New Roman" panose="02020603050405020304" pitchFamily="18" charset="0"/>
            </a:endParaRPr>
          </a:p>
        </p:txBody>
      </p:sp>
      <p:sp>
        <p:nvSpPr>
          <p:cNvPr id="20" name="Text 14"/>
          <p:cNvSpPr/>
          <p:nvPr/>
        </p:nvSpPr>
        <p:spPr>
          <a:xfrm>
            <a:off x="6836569" y="5473184"/>
            <a:ext cx="2434590" cy="304324"/>
          </a:xfrm>
          <a:prstGeom prst="rect">
            <a:avLst/>
          </a:prstGeom>
          <a:noFill/>
          <a:ln/>
        </p:spPr>
        <p:txBody>
          <a:bodyPr wrap="none" lIns="0" tIns="0" rIns="0" bIns="0" rtlCol="0" anchor="t"/>
          <a:lstStyle/>
          <a:p>
            <a:pPr marL="0" indent="0" algn="l">
              <a:lnSpc>
                <a:spcPts val="2350"/>
              </a:lnSpc>
              <a:buNone/>
            </a:pPr>
            <a:r>
              <a:rPr lang="en-US" sz="1900" dirty="0">
                <a:solidFill>
                  <a:srgbClr val="F9EEE7"/>
                </a:solidFill>
                <a:latin typeface="Times New Roman" panose="02020603050405020304" pitchFamily="18" charset="0"/>
                <a:ea typeface="Quattrocento" pitchFamily="34" charset="-122"/>
                <a:cs typeface="Times New Roman" panose="02020603050405020304" pitchFamily="18" charset="0"/>
              </a:rPr>
              <a:t>Model Selection</a:t>
            </a:r>
            <a:endParaRPr lang="en-US" sz="1900" dirty="0">
              <a:latin typeface="Times New Roman" panose="02020603050405020304" pitchFamily="18" charset="0"/>
              <a:cs typeface="Times New Roman" panose="02020603050405020304" pitchFamily="18" charset="0"/>
            </a:endParaRPr>
          </a:p>
        </p:txBody>
      </p:sp>
      <p:sp>
        <p:nvSpPr>
          <p:cNvPr id="21" name="Text 15"/>
          <p:cNvSpPr/>
          <p:nvPr/>
        </p:nvSpPr>
        <p:spPr>
          <a:xfrm>
            <a:off x="6836569" y="5901571"/>
            <a:ext cx="5205770" cy="330994"/>
          </a:xfrm>
          <a:prstGeom prst="rect">
            <a:avLst/>
          </a:prstGeom>
          <a:noFill/>
          <a:ln/>
        </p:spPr>
        <p:txBody>
          <a:bodyPr wrap="none" lIns="0" tIns="0" rIns="0" bIns="0" rtlCol="0" anchor="t"/>
          <a:lstStyle/>
          <a:p>
            <a:pPr marL="0" indent="0" algn="l">
              <a:lnSpc>
                <a:spcPts val="2600"/>
              </a:lnSpc>
              <a:buNone/>
            </a:pPr>
            <a:r>
              <a:rPr lang="en-US" sz="1700" dirty="0">
                <a:solidFill>
                  <a:srgbClr val="F9EEE7"/>
                </a:solidFill>
                <a:latin typeface="Times New Roman" panose="02020603050405020304" pitchFamily="18" charset="0"/>
                <a:ea typeface="Quattrocento" pitchFamily="34" charset="-122"/>
                <a:cs typeface="Times New Roman" panose="02020603050405020304" pitchFamily="18" charset="0"/>
              </a:rPr>
              <a:t>Choosing the most suitable machine learning algorithm.</a:t>
            </a:r>
            <a:endParaRPr lang="en-US" sz="1700" dirty="0">
              <a:latin typeface="Times New Roman" panose="02020603050405020304" pitchFamily="18" charset="0"/>
              <a:cs typeface="Times New Roman" panose="02020603050405020304" pitchFamily="18" charset="0"/>
            </a:endParaRPr>
          </a:p>
        </p:txBody>
      </p:sp>
      <p:sp>
        <p:nvSpPr>
          <p:cNvPr id="22" name="Shape 16"/>
          <p:cNvSpPr/>
          <p:nvPr/>
        </p:nvSpPr>
        <p:spPr>
          <a:xfrm>
            <a:off x="6681311" y="6455807"/>
            <a:ext cx="7173158" cy="11430"/>
          </a:xfrm>
          <a:prstGeom prst="roundRect">
            <a:avLst>
              <a:gd name="adj" fmla="val 271583"/>
            </a:avLst>
          </a:prstGeom>
          <a:solidFill>
            <a:srgbClr val="4A6B6A"/>
          </a:solidFill>
          <a:ln/>
        </p:spPr>
      </p:sp>
      <p:pic>
        <p:nvPicPr>
          <p:cNvPr id="23" name="Image 4" descr="preencoded.png"/>
          <p:cNvPicPr>
            <a:picLocks noChangeAspect="1"/>
          </p:cNvPicPr>
          <p:nvPr/>
        </p:nvPicPr>
        <p:blipFill>
          <a:blip r:embed="rId7"/>
          <a:stretch>
            <a:fillRect/>
          </a:stretch>
        </p:blipFill>
        <p:spPr>
          <a:xfrm>
            <a:off x="757118" y="6491168"/>
            <a:ext cx="6524982" cy="1173242"/>
          </a:xfrm>
          <a:prstGeom prst="rect">
            <a:avLst/>
          </a:prstGeom>
        </p:spPr>
      </p:pic>
      <p:sp>
        <p:nvSpPr>
          <p:cNvPr id="24" name="Text 17"/>
          <p:cNvSpPr/>
          <p:nvPr/>
        </p:nvSpPr>
        <p:spPr>
          <a:xfrm>
            <a:off x="3950851" y="6870859"/>
            <a:ext cx="137398" cy="413861"/>
          </a:xfrm>
          <a:prstGeom prst="rect">
            <a:avLst/>
          </a:prstGeom>
          <a:noFill/>
          <a:ln/>
        </p:spPr>
        <p:txBody>
          <a:bodyPr wrap="none" lIns="0" tIns="0" rIns="0" bIns="0" rtlCol="0" anchor="t"/>
          <a:lstStyle/>
          <a:p>
            <a:pPr marL="0" indent="0" algn="ctr">
              <a:lnSpc>
                <a:spcPts val="3250"/>
              </a:lnSpc>
              <a:buNone/>
            </a:pPr>
            <a:r>
              <a:rPr lang="en-US" sz="2000" dirty="0">
                <a:solidFill>
                  <a:srgbClr val="F9EEE7"/>
                </a:solidFill>
                <a:latin typeface="Times New Roman" panose="02020603050405020304" pitchFamily="18" charset="0"/>
                <a:ea typeface="Quattrocento" pitchFamily="34" charset="-122"/>
                <a:cs typeface="Times New Roman" panose="02020603050405020304" pitchFamily="18" charset="0"/>
              </a:rPr>
              <a:t>5</a:t>
            </a:r>
            <a:endParaRPr lang="en-US" sz="2000" dirty="0">
              <a:latin typeface="Times New Roman" panose="02020603050405020304" pitchFamily="18" charset="0"/>
              <a:cs typeface="Times New Roman" panose="02020603050405020304" pitchFamily="18" charset="0"/>
            </a:endParaRPr>
          </a:p>
        </p:txBody>
      </p:sp>
      <p:sp>
        <p:nvSpPr>
          <p:cNvPr id="25" name="Text 18"/>
          <p:cNvSpPr/>
          <p:nvPr/>
        </p:nvSpPr>
        <p:spPr>
          <a:xfrm>
            <a:off x="7489031" y="6698099"/>
            <a:ext cx="3329226" cy="304324"/>
          </a:xfrm>
          <a:prstGeom prst="rect">
            <a:avLst/>
          </a:prstGeom>
          <a:noFill/>
          <a:ln/>
        </p:spPr>
        <p:txBody>
          <a:bodyPr wrap="none" lIns="0" tIns="0" rIns="0" bIns="0" rtlCol="0" anchor="t"/>
          <a:lstStyle/>
          <a:p>
            <a:pPr marL="0" indent="0" algn="l">
              <a:lnSpc>
                <a:spcPts val="2350"/>
              </a:lnSpc>
              <a:buNone/>
            </a:pPr>
            <a:r>
              <a:rPr lang="en-US" sz="1900" dirty="0">
                <a:solidFill>
                  <a:srgbClr val="F9EEE7"/>
                </a:solidFill>
                <a:latin typeface="Times New Roman" panose="02020603050405020304" pitchFamily="18" charset="0"/>
                <a:ea typeface="Quattrocento" pitchFamily="34" charset="-122"/>
                <a:cs typeface="Times New Roman" panose="02020603050405020304" pitchFamily="18" charset="0"/>
              </a:rPr>
              <a:t>Model Training and Evaluation</a:t>
            </a:r>
            <a:endParaRPr lang="en-US" sz="1900" dirty="0">
              <a:latin typeface="Times New Roman" panose="02020603050405020304" pitchFamily="18" charset="0"/>
              <a:cs typeface="Times New Roman" panose="02020603050405020304" pitchFamily="18" charset="0"/>
            </a:endParaRPr>
          </a:p>
        </p:txBody>
      </p:sp>
      <p:sp>
        <p:nvSpPr>
          <p:cNvPr id="26" name="Text 19"/>
          <p:cNvSpPr/>
          <p:nvPr/>
        </p:nvSpPr>
        <p:spPr>
          <a:xfrm>
            <a:off x="7489031" y="6933960"/>
            <a:ext cx="4657487" cy="330994"/>
          </a:xfrm>
          <a:prstGeom prst="rect">
            <a:avLst/>
          </a:prstGeom>
          <a:noFill/>
          <a:ln/>
        </p:spPr>
        <p:txBody>
          <a:bodyPr wrap="none" lIns="0" tIns="0" rIns="0" bIns="0" rtlCol="0" anchor="t"/>
          <a:lstStyle/>
          <a:p>
            <a:pPr marL="0" indent="0" algn="l">
              <a:lnSpc>
                <a:spcPts val="2600"/>
              </a:lnSpc>
              <a:buNone/>
            </a:pPr>
            <a:r>
              <a:rPr lang="en-US" sz="1700" dirty="0">
                <a:solidFill>
                  <a:srgbClr val="F9EEE7"/>
                </a:solidFill>
                <a:latin typeface="Times New Roman" panose="02020603050405020304" pitchFamily="18" charset="0"/>
                <a:ea typeface="Quattrocento" pitchFamily="34" charset="-122"/>
                <a:cs typeface="Times New Roman" panose="02020603050405020304" pitchFamily="18" charset="0"/>
              </a:rPr>
              <a:t>Training the model and assessing its performance.</a:t>
            </a:r>
            <a:endParaRPr lang="en-US" sz="17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name="Slide 4">
    <p:spTree>
      <p:nvGrpSpPr>
        <p:cNvPr id="1" name=""/>
        <p:cNvGrpSpPr/>
        <p:nvPr/>
      </p:nvGrpSpPr>
      <p:grpSpPr>
        <a:xfrm>
          <a:off x="0" y="0"/>
          <a:ext cx="0" cy="0"/>
          <a:chOff x="0" y="0"/>
          <a:chExt cx="0" cy="0"/>
        </a:xfrm>
      </p:grpSpPr>
      <p:sp>
        <p:nvSpPr>
          <p:cNvPr id="3" name="Text 0"/>
          <p:cNvSpPr/>
          <p:nvPr/>
        </p:nvSpPr>
        <p:spPr>
          <a:xfrm>
            <a:off x="758428" y="3304699"/>
            <a:ext cx="7861578" cy="637342"/>
          </a:xfrm>
          <a:prstGeom prst="rect">
            <a:avLst/>
          </a:prstGeom>
          <a:noFill/>
          <a:ln/>
        </p:spPr>
        <p:txBody>
          <a:bodyPr wrap="none" lIns="0" tIns="0" rIns="0" bIns="0" rtlCol="0" anchor="t"/>
          <a:lstStyle/>
          <a:p>
            <a:pPr marL="0" indent="0">
              <a:lnSpc>
                <a:spcPts val="5000"/>
              </a:lnSpc>
              <a:buNone/>
            </a:pPr>
            <a:endParaRPr lang="en-US" sz="4000" dirty="0">
              <a:latin typeface="Times New Roman" panose="02020603050405020304" pitchFamily="18" charset="0"/>
              <a:cs typeface="Times New Roman" panose="02020603050405020304" pitchFamily="18" charset="0"/>
            </a:endParaRPr>
          </a:p>
        </p:txBody>
      </p:sp>
      <p:sp>
        <p:nvSpPr>
          <p:cNvPr id="4" name="Shape 1"/>
          <p:cNvSpPr/>
          <p:nvPr/>
        </p:nvSpPr>
        <p:spPr>
          <a:xfrm>
            <a:off x="625375" y="1975247"/>
            <a:ext cx="6448425" cy="1575435"/>
          </a:xfrm>
          <a:prstGeom prst="roundRect">
            <a:avLst>
              <a:gd name="adj" fmla="val 2063"/>
            </a:avLst>
          </a:prstGeom>
          <a:solidFill>
            <a:srgbClr val="315251"/>
          </a:solidFill>
          <a:ln/>
        </p:spPr>
        <p:txBody>
          <a:bodyPr/>
          <a:lstStyle/>
          <a:p>
            <a:endParaRPr lang="en-IN" dirty="0">
              <a:latin typeface="Times New Roman" panose="02020603050405020304" pitchFamily="18" charset="0"/>
              <a:cs typeface="Times New Roman" panose="02020603050405020304" pitchFamily="18" charset="0"/>
            </a:endParaRPr>
          </a:p>
        </p:txBody>
      </p:sp>
      <p:sp>
        <p:nvSpPr>
          <p:cNvPr id="5" name="Text 2"/>
          <p:cNvSpPr/>
          <p:nvPr/>
        </p:nvSpPr>
        <p:spPr>
          <a:xfrm>
            <a:off x="1024533" y="2120760"/>
            <a:ext cx="2549485" cy="318611"/>
          </a:xfrm>
          <a:prstGeom prst="rect">
            <a:avLst/>
          </a:prstGeom>
          <a:noFill/>
          <a:ln/>
        </p:spPr>
        <p:txBody>
          <a:bodyPr wrap="none" lIns="0" tIns="0" rIns="0" bIns="0" rtlCol="0" anchor="t"/>
          <a:lstStyle/>
          <a:p>
            <a:pPr marL="0" indent="0">
              <a:lnSpc>
                <a:spcPts val="2500"/>
              </a:lnSpc>
              <a:buNone/>
            </a:pPr>
            <a:r>
              <a:rPr lang="en-US" sz="2000" dirty="0">
                <a:solidFill>
                  <a:srgbClr val="F9EEE7"/>
                </a:solidFill>
                <a:latin typeface="Times New Roman" panose="02020603050405020304" pitchFamily="18" charset="0"/>
                <a:ea typeface="Quattrocento" pitchFamily="34" charset="-122"/>
                <a:cs typeface="Times New Roman" panose="02020603050405020304" pitchFamily="18" charset="0"/>
              </a:rPr>
              <a:t>Soil Data</a:t>
            </a:r>
            <a:endParaRPr lang="en-US" sz="2000" dirty="0">
              <a:latin typeface="Times New Roman" panose="02020603050405020304" pitchFamily="18" charset="0"/>
              <a:cs typeface="Times New Roman" panose="02020603050405020304" pitchFamily="18" charset="0"/>
            </a:endParaRPr>
          </a:p>
        </p:txBody>
      </p:sp>
      <p:sp>
        <p:nvSpPr>
          <p:cNvPr id="6" name="Text 3"/>
          <p:cNvSpPr/>
          <p:nvPr/>
        </p:nvSpPr>
        <p:spPr>
          <a:xfrm>
            <a:off x="975121" y="2714225"/>
            <a:ext cx="6015038" cy="693420"/>
          </a:xfrm>
          <a:prstGeom prst="rect">
            <a:avLst/>
          </a:prstGeom>
          <a:noFill/>
          <a:ln/>
        </p:spPr>
        <p:txBody>
          <a:bodyPr wrap="square" lIns="0" tIns="0" rIns="0" bIns="0" rtlCol="0" anchor="t"/>
          <a:lstStyle/>
          <a:p>
            <a:pPr marL="0" indent="0">
              <a:lnSpc>
                <a:spcPts val="2700"/>
              </a:lnSpc>
              <a:buNone/>
            </a:pPr>
            <a:r>
              <a:rPr lang="en-US" dirty="0">
                <a:solidFill>
                  <a:srgbClr val="F9EEE7"/>
                </a:solidFill>
                <a:latin typeface="Times New Roman" panose="02020603050405020304" pitchFamily="18" charset="0"/>
                <a:ea typeface="Quattrocento" pitchFamily="34" charset="-122"/>
                <a:cs typeface="Times New Roman" panose="02020603050405020304" pitchFamily="18" charset="0"/>
              </a:rPr>
              <a:t>Gathering information about soil composition, pH levels, and nutrient content.</a:t>
            </a:r>
            <a:endParaRPr lang="en-US" dirty="0">
              <a:latin typeface="Times New Roman" panose="02020603050405020304" pitchFamily="18" charset="0"/>
              <a:cs typeface="Times New Roman" panose="02020603050405020304" pitchFamily="18" charset="0"/>
            </a:endParaRPr>
          </a:p>
        </p:txBody>
      </p:sp>
      <p:sp>
        <p:nvSpPr>
          <p:cNvPr id="7" name="Shape 4"/>
          <p:cNvSpPr/>
          <p:nvPr/>
        </p:nvSpPr>
        <p:spPr>
          <a:xfrm>
            <a:off x="7647641" y="1933269"/>
            <a:ext cx="6448425" cy="1575435"/>
          </a:xfrm>
          <a:prstGeom prst="roundRect">
            <a:avLst>
              <a:gd name="adj" fmla="val 2063"/>
            </a:avLst>
          </a:prstGeom>
          <a:solidFill>
            <a:srgbClr val="315251"/>
          </a:solidFill>
          <a:ln/>
        </p:spPr>
      </p:sp>
      <p:sp>
        <p:nvSpPr>
          <p:cNvPr id="8" name="Text 5"/>
          <p:cNvSpPr/>
          <p:nvPr/>
        </p:nvSpPr>
        <p:spPr>
          <a:xfrm>
            <a:off x="7748528" y="1995727"/>
            <a:ext cx="2549485" cy="318611"/>
          </a:xfrm>
          <a:prstGeom prst="rect">
            <a:avLst/>
          </a:prstGeom>
          <a:noFill/>
          <a:ln/>
        </p:spPr>
        <p:txBody>
          <a:bodyPr wrap="none" lIns="0" tIns="0" rIns="0" bIns="0" rtlCol="0" anchor="t"/>
          <a:lstStyle/>
          <a:p>
            <a:pPr marL="0" indent="0">
              <a:lnSpc>
                <a:spcPts val="2500"/>
              </a:lnSpc>
              <a:buNone/>
            </a:pPr>
            <a:r>
              <a:rPr lang="en-US" sz="2000" dirty="0">
                <a:solidFill>
                  <a:srgbClr val="F9EEE7"/>
                </a:solidFill>
                <a:latin typeface="Times New Roman" panose="02020603050405020304" pitchFamily="18" charset="0"/>
                <a:ea typeface="Quattrocento" pitchFamily="34" charset="-122"/>
                <a:cs typeface="Times New Roman" panose="02020603050405020304" pitchFamily="18" charset="0"/>
              </a:rPr>
              <a:t>Climate Data</a:t>
            </a:r>
            <a:endParaRPr lang="en-US" sz="2000" dirty="0">
              <a:latin typeface="Times New Roman" panose="02020603050405020304" pitchFamily="18" charset="0"/>
              <a:cs typeface="Times New Roman" panose="02020603050405020304" pitchFamily="18" charset="0"/>
            </a:endParaRPr>
          </a:p>
        </p:txBody>
      </p:sp>
      <p:sp>
        <p:nvSpPr>
          <p:cNvPr id="9" name="Text 6"/>
          <p:cNvSpPr/>
          <p:nvPr/>
        </p:nvSpPr>
        <p:spPr>
          <a:xfrm>
            <a:off x="7748528" y="2554248"/>
            <a:ext cx="6015038" cy="693420"/>
          </a:xfrm>
          <a:prstGeom prst="rect">
            <a:avLst/>
          </a:prstGeom>
          <a:noFill/>
          <a:ln/>
        </p:spPr>
        <p:txBody>
          <a:bodyPr wrap="square" lIns="0" tIns="0" rIns="0" bIns="0" rtlCol="0" anchor="t"/>
          <a:lstStyle/>
          <a:p>
            <a:pPr marL="0" indent="0">
              <a:lnSpc>
                <a:spcPts val="2700"/>
              </a:lnSpc>
              <a:buNone/>
            </a:pPr>
            <a:r>
              <a:rPr lang="en-US" dirty="0">
                <a:solidFill>
                  <a:srgbClr val="F9EEE7"/>
                </a:solidFill>
                <a:latin typeface="Times New Roman" panose="02020603050405020304" pitchFamily="18" charset="0"/>
                <a:ea typeface="Quattrocento" pitchFamily="34" charset="-122"/>
                <a:cs typeface="Times New Roman" panose="02020603050405020304" pitchFamily="18" charset="0"/>
              </a:rPr>
              <a:t>Collecting data on temperature, humidity, rainfall, and other relevant meteorological variables.</a:t>
            </a:r>
            <a:endParaRPr lang="en-US" dirty="0">
              <a:latin typeface="Times New Roman" panose="02020603050405020304" pitchFamily="18" charset="0"/>
              <a:cs typeface="Times New Roman" panose="02020603050405020304" pitchFamily="18" charset="0"/>
            </a:endParaRPr>
          </a:p>
        </p:txBody>
      </p:sp>
      <p:sp>
        <p:nvSpPr>
          <p:cNvPr id="10" name="Shape 7"/>
          <p:cNvSpPr/>
          <p:nvPr/>
        </p:nvSpPr>
        <p:spPr>
          <a:xfrm>
            <a:off x="758428" y="4483775"/>
            <a:ext cx="6448425" cy="1575435"/>
          </a:xfrm>
          <a:prstGeom prst="roundRect">
            <a:avLst>
              <a:gd name="adj" fmla="val 2063"/>
            </a:avLst>
          </a:prstGeom>
          <a:solidFill>
            <a:srgbClr val="315251"/>
          </a:solidFill>
          <a:ln/>
        </p:spPr>
      </p:sp>
      <p:sp>
        <p:nvSpPr>
          <p:cNvPr id="11" name="Text 8"/>
          <p:cNvSpPr/>
          <p:nvPr/>
        </p:nvSpPr>
        <p:spPr>
          <a:xfrm>
            <a:off x="964100" y="4663429"/>
            <a:ext cx="2598896" cy="318611"/>
          </a:xfrm>
          <a:prstGeom prst="rect">
            <a:avLst/>
          </a:prstGeom>
          <a:noFill/>
          <a:ln/>
        </p:spPr>
        <p:txBody>
          <a:bodyPr wrap="none" lIns="0" tIns="0" rIns="0" bIns="0" rtlCol="0" anchor="t"/>
          <a:lstStyle/>
          <a:p>
            <a:pPr marL="0" indent="0">
              <a:lnSpc>
                <a:spcPts val="2500"/>
              </a:lnSpc>
              <a:buNone/>
            </a:pPr>
            <a:r>
              <a:rPr lang="en-US" sz="2000" dirty="0">
                <a:solidFill>
                  <a:srgbClr val="F9EEE7"/>
                </a:solidFill>
                <a:latin typeface="Times New Roman" panose="02020603050405020304" pitchFamily="18" charset="0"/>
                <a:ea typeface="Quattrocento" pitchFamily="34" charset="-122"/>
                <a:cs typeface="Times New Roman" panose="02020603050405020304" pitchFamily="18" charset="0"/>
              </a:rPr>
              <a:t>Environmental Factors</a:t>
            </a:r>
            <a:endParaRPr lang="en-US" sz="2000" dirty="0">
              <a:latin typeface="Times New Roman" panose="02020603050405020304" pitchFamily="18" charset="0"/>
              <a:cs typeface="Times New Roman" panose="02020603050405020304" pitchFamily="18" charset="0"/>
            </a:endParaRPr>
          </a:p>
        </p:txBody>
      </p:sp>
      <p:sp>
        <p:nvSpPr>
          <p:cNvPr id="12" name="Text 9"/>
          <p:cNvSpPr/>
          <p:nvPr/>
        </p:nvSpPr>
        <p:spPr>
          <a:xfrm>
            <a:off x="975121" y="5252907"/>
            <a:ext cx="6015038" cy="693420"/>
          </a:xfrm>
          <a:prstGeom prst="rect">
            <a:avLst/>
          </a:prstGeom>
          <a:noFill/>
          <a:ln/>
        </p:spPr>
        <p:txBody>
          <a:bodyPr wrap="square" lIns="0" tIns="0" rIns="0" bIns="0" rtlCol="0" anchor="t"/>
          <a:lstStyle/>
          <a:p>
            <a:pPr marL="0" indent="0">
              <a:lnSpc>
                <a:spcPts val="2700"/>
              </a:lnSpc>
              <a:buNone/>
            </a:pPr>
            <a:r>
              <a:rPr lang="en-US" dirty="0">
                <a:solidFill>
                  <a:srgbClr val="F9EEE7"/>
                </a:solidFill>
                <a:latin typeface="Times New Roman" panose="02020603050405020304" pitchFamily="18" charset="0"/>
                <a:ea typeface="Quattrocento" pitchFamily="34" charset="-122"/>
                <a:cs typeface="Times New Roman" panose="02020603050405020304" pitchFamily="18" charset="0"/>
              </a:rPr>
              <a:t>Analyzing factors such as irrigation availability, pest prevalence, and soil salinity.</a:t>
            </a:r>
            <a:endParaRPr lang="en-US" dirty="0">
              <a:latin typeface="Times New Roman" panose="02020603050405020304" pitchFamily="18" charset="0"/>
              <a:cs typeface="Times New Roman" panose="02020603050405020304" pitchFamily="18" charset="0"/>
            </a:endParaRPr>
          </a:p>
        </p:txBody>
      </p:sp>
      <p:sp>
        <p:nvSpPr>
          <p:cNvPr id="13" name="Shape 10"/>
          <p:cNvSpPr/>
          <p:nvPr/>
        </p:nvSpPr>
        <p:spPr>
          <a:xfrm>
            <a:off x="7647641" y="4483774"/>
            <a:ext cx="6448425" cy="1575435"/>
          </a:xfrm>
          <a:prstGeom prst="roundRect">
            <a:avLst>
              <a:gd name="adj" fmla="val 2063"/>
            </a:avLst>
          </a:prstGeom>
          <a:solidFill>
            <a:srgbClr val="315251"/>
          </a:solidFill>
          <a:ln/>
        </p:spPr>
        <p:txBody>
          <a:bodyPr/>
          <a:lstStyle/>
          <a:p>
            <a:endParaRPr lang="en-IN" dirty="0">
              <a:latin typeface="Times New Roman" panose="02020603050405020304" pitchFamily="18" charset="0"/>
              <a:cs typeface="Times New Roman" panose="02020603050405020304" pitchFamily="18" charset="0"/>
            </a:endParaRPr>
          </a:p>
        </p:txBody>
      </p:sp>
      <p:sp>
        <p:nvSpPr>
          <p:cNvPr id="14" name="Text 11"/>
          <p:cNvSpPr/>
          <p:nvPr/>
        </p:nvSpPr>
        <p:spPr>
          <a:xfrm>
            <a:off x="7748527" y="4588906"/>
            <a:ext cx="2549485" cy="318611"/>
          </a:xfrm>
          <a:prstGeom prst="rect">
            <a:avLst/>
          </a:prstGeom>
          <a:noFill/>
          <a:ln/>
        </p:spPr>
        <p:txBody>
          <a:bodyPr wrap="none" lIns="0" tIns="0" rIns="0" bIns="0" rtlCol="0" anchor="t"/>
          <a:lstStyle/>
          <a:p>
            <a:pPr marL="0" indent="0">
              <a:lnSpc>
                <a:spcPts val="2500"/>
              </a:lnSpc>
              <a:buNone/>
            </a:pPr>
            <a:r>
              <a:rPr lang="en-US" sz="2000" dirty="0">
                <a:solidFill>
                  <a:srgbClr val="F9EEE7"/>
                </a:solidFill>
                <a:latin typeface="Times New Roman" panose="02020603050405020304" pitchFamily="18" charset="0"/>
                <a:ea typeface="Quattrocento" pitchFamily="34" charset="-122"/>
                <a:cs typeface="Times New Roman" panose="02020603050405020304" pitchFamily="18" charset="0"/>
              </a:rPr>
              <a:t>Data Cleaning</a:t>
            </a:r>
            <a:endParaRPr lang="en-US" sz="2000" dirty="0">
              <a:latin typeface="Times New Roman" panose="02020603050405020304" pitchFamily="18" charset="0"/>
              <a:cs typeface="Times New Roman" panose="02020603050405020304" pitchFamily="18" charset="0"/>
            </a:endParaRPr>
          </a:p>
        </p:txBody>
      </p:sp>
      <p:sp>
        <p:nvSpPr>
          <p:cNvPr id="15" name="Text 12"/>
          <p:cNvSpPr/>
          <p:nvPr/>
        </p:nvSpPr>
        <p:spPr>
          <a:xfrm>
            <a:off x="7748528" y="5157027"/>
            <a:ext cx="6015038" cy="693420"/>
          </a:xfrm>
          <a:prstGeom prst="rect">
            <a:avLst/>
          </a:prstGeom>
          <a:noFill/>
          <a:ln/>
        </p:spPr>
        <p:txBody>
          <a:bodyPr wrap="square" lIns="0" tIns="0" rIns="0" bIns="0" rtlCol="0" anchor="t"/>
          <a:lstStyle/>
          <a:p>
            <a:pPr marL="0" indent="0">
              <a:lnSpc>
                <a:spcPts val="2700"/>
              </a:lnSpc>
              <a:buNone/>
            </a:pPr>
            <a:r>
              <a:rPr lang="en-US" dirty="0">
                <a:solidFill>
                  <a:srgbClr val="F9EEE7"/>
                </a:solidFill>
                <a:latin typeface="Times New Roman" panose="02020603050405020304" pitchFamily="18" charset="0"/>
                <a:ea typeface="Quattrocento" pitchFamily="34" charset="-122"/>
                <a:cs typeface="Times New Roman" panose="02020603050405020304" pitchFamily="18" charset="0"/>
              </a:rPr>
              <a:t>Handling missing data, removing outliers, and ensuring data consistency.</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C7A2868-2088-4F47-AC24-C5FA5016F867}"/>
              </a:ext>
            </a:extLst>
          </p:cNvPr>
          <p:cNvSpPr txBox="1"/>
          <p:nvPr/>
        </p:nvSpPr>
        <p:spPr>
          <a:xfrm>
            <a:off x="1587745" y="1615926"/>
            <a:ext cx="6667018" cy="830997"/>
          </a:xfrm>
          <a:prstGeom prst="rect">
            <a:avLst/>
          </a:prstGeom>
          <a:noFill/>
        </p:spPr>
        <p:txBody>
          <a:bodyPr wrap="square" rtlCol="0">
            <a:spAutoFit/>
          </a:bodyPr>
          <a:lstStyle/>
          <a:p>
            <a:r>
              <a:rPr lang="en-US" sz="4800" dirty="0">
                <a:solidFill>
                  <a:schemeClr val="accent4">
                    <a:lumMod val="40000"/>
                    <a:lumOff val="60000"/>
                  </a:schemeClr>
                </a:solidFill>
                <a:latin typeface="Times New Roman" panose="02020603050405020304" pitchFamily="18" charset="0"/>
                <a:cs typeface="Times New Roman" panose="02020603050405020304" pitchFamily="18" charset="0"/>
              </a:rPr>
              <a:t>USER INTERFACE</a:t>
            </a:r>
            <a:endParaRPr lang="en-IN" sz="4800" dirty="0">
              <a:solidFill>
                <a:schemeClr val="accent4">
                  <a:lumMod val="40000"/>
                  <a:lumOff val="60000"/>
                </a:schemeClr>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51F1C7C3-D123-4F6E-A415-09C1AA569454}"/>
              </a:ext>
            </a:extLst>
          </p:cNvPr>
          <p:cNvSpPr txBox="1"/>
          <p:nvPr/>
        </p:nvSpPr>
        <p:spPr>
          <a:xfrm>
            <a:off x="1587745" y="3449256"/>
            <a:ext cx="7373074" cy="3308598"/>
          </a:xfrm>
          <a:prstGeom prst="rect">
            <a:avLst/>
          </a:prstGeom>
          <a:noFill/>
        </p:spPr>
        <p:txBody>
          <a:bodyPr wrap="square" rtlCol="0">
            <a:spAutoFit/>
          </a:bodyPr>
          <a:lstStyle/>
          <a:p>
            <a:r>
              <a:rPr lang="en-IN" sz="1900" dirty="0">
                <a:solidFill>
                  <a:schemeClr val="bg1">
                    <a:lumMod val="85000"/>
                  </a:schemeClr>
                </a:solidFill>
                <a:latin typeface="Times New Roman" panose="02020603050405020304" pitchFamily="18" charset="0"/>
                <a:cs typeface="Times New Roman" panose="02020603050405020304" pitchFamily="18" charset="0"/>
              </a:rPr>
              <a:t>Input Form : Users provide values for soil nutrients (Nitrogen, Phosphorus, Potassium), environmental parameters (temperature, humidity, rainfall), and </a:t>
            </a:r>
            <a:r>
              <a:rPr lang="en-IN" sz="1900" dirty="0" err="1">
                <a:solidFill>
                  <a:schemeClr val="bg1">
                    <a:lumMod val="85000"/>
                  </a:schemeClr>
                </a:solidFill>
                <a:latin typeface="Times New Roman" panose="02020603050405020304" pitchFamily="18" charset="0"/>
                <a:cs typeface="Times New Roman" panose="02020603050405020304" pitchFamily="18" charset="0"/>
              </a:rPr>
              <a:t>pH.Features</a:t>
            </a:r>
            <a:r>
              <a:rPr lang="en-IN" sz="1900" dirty="0">
                <a:solidFill>
                  <a:schemeClr val="bg1">
                    <a:lumMod val="85000"/>
                  </a:schemeClr>
                </a:solidFill>
                <a:latin typeface="Times New Roman" panose="02020603050405020304" pitchFamily="18" charset="0"/>
                <a:cs typeface="Times New Roman" panose="02020603050405020304" pitchFamily="18" charset="0"/>
              </a:rPr>
              <a:t> </a:t>
            </a:r>
            <a:r>
              <a:rPr lang="en-IN" sz="1900" dirty="0" err="1">
                <a:solidFill>
                  <a:schemeClr val="bg1">
                    <a:lumMod val="85000"/>
                  </a:schemeClr>
                </a:solidFill>
                <a:latin typeface="Times New Roman" panose="02020603050405020304" pitchFamily="18" charset="0"/>
                <a:cs typeface="Times New Roman" panose="02020603050405020304" pitchFamily="18" charset="0"/>
              </a:rPr>
              <a:t>labeled</a:t>
            </a:r>
            <a:r>
              <a:rPr lang="en-IN" sz="1900" dirty="0">
                <a:solidFill>
                  <a:schemeClr val="bg1">
                    <a:lumMod val="85000"/>
                  </a:schemeClr>
                </a:solidFill>
                <a:latin typeface="Times New Roman" panose="02020603050405020304" pitchFamily="18" charset="0"/>
                <a:cs typeface="Times New Roman" panose="02020603050405020304" pitchFamily="18" charset="0"/>
              </a:rPr>
              <a:t> with emojis and clear descriptions for better usability.</a:t>
            </a:r>
          </a:p>
          <a:p>
            <a:endParaRPr lang="en-IN" sz="1900" dirty="0">
              <a:solidFill>
                <a:schemeClr val="bg1">
                  <a:lumMod val="85000"/>
                </a:schemeClr>
              </a:solidFill>
              <a:latin typeface="Times New Roman" panose="02020603050405020304" pitchFamily="18" charset="0"/>
              <a:cs typeface="Times New Roman" panose="02020603050405020304" pitchFamily="18" charset="0"/>
            </a:endParaRPr>
          </a:p>
          <a:p>
            <a:r>
              <a:rPr lang="en-IN" sz="1900" dirty="0">
                <a:solidFill>
                  <a:schemeClr val="bg1">
                    <a:lumMod val="85000"/>
                  </a:schemeClr>
                </a:solidFill>
                <a:latin typeface="Times New Roman" panose="02020603050405020304" pitchFamily="18" charset="0"/>
                <a:cs typeface="Times New Roman" panose="02020603050405020304" pitchFamily="18" charset="0"/>
              </a:rPr>
              <a:t>Result Display : Displays the recommended crop along with an option to continue or input new </a:t>
            </a:r>
            <a:r>
              <a:rPr lang="en-IN" sz="1900" dirty="0" err="1">
                <a:solidFill>
                  <a:schemeClr val="bg1">
                    <a:lumMod val="85000"/>
                  </a:schemeClr>
                </a:solidFill>
                <a:latin typeface="Times New Roman" panose="02020603050405020304" pitchFamily="18" charset="0"/>
                <a:cs typeface="Times New Roman" panose="02020603050405020304" pitchFamily="18" charset="0"/>
              </a:rPr>
              <a:t>values.Responsive</a:t>
            </a:r>
            <a:r>
              <a:rPr lang="en-IN" sz="1900" dirty="0">
                <a:solidFill>
                  <a:schemeClr val="bg1">
                    <a:lumMod val="85000"/>
                  </a:schemeClr>
                </a:solidFill>
                <a:latin typeface="Times New Roman" panose="02020603050405020304" pitchFamily="18" charset="0"/>
                <a:cs typeface="Times New Roman" panose="02020603050405020304" pitchFamily="18" charset="0"/>
              </a:rPr>
              <a:t> </a:t>
            </a:r>
            <a:r>
              <a:rPr lang="en-IN" sz="1900" dirty="0" err="1">
                <a:solidFill>
                  <a:schemeClr val="bg1">
                    <a:lumMod val="85000"/>
                  </a:schemeClr>
                </a:solidFill>
                <a:latin typeface="Times New Roman" panose="02020603050405020304" pitchFamily="18" charset="0"/>
                <a:cs typeface="Times New Roman" panose="02020603050405020304" pitchFamily="18" charset="0"/>
              </a:rPr>
              <a:t>Design:Fully</a:t>
            </a:r>
            <a:r>
              <a:rPr lang="en-IN" sz="1900" dirty="0">
                <a:solidFill>
                  <a:schemeClr val="bg1">
                    <a:lumMod val="85000"/>
                  </a:schemeClr>
                </a:solidFill>
                <a:latin typeface="Times New Roman" panose="02020603050405020304" pitchFamily="18" charset="0"/>
                <a:cs typeface="Times New Roman" panose="02020603050405020304" pitchFamily="18" charset="0"/>
              </a:rPr>
              <a:t> optimized for desktops, tablets, and smartphones.</a:t>
            </a:r>
          </a:p>
          <a:p>
            <a:endParaRPr lang="en-IN" sz="1900" dirty="0">
              <a:solidFill>
                <a:schemeClr val="bg1">
                  <a:lumMod val="85000"/>
                </a:schemeClr>
              </a:solidFill>
              <a:latin typeface="Times New Roman" panose="02020603050405020304" pitchFamily="18" charset="0"/>
              <a:cs typeface="Times New Roman" panose="02020603050405020304" pitchFamily="18" charset="0"/>
            </a:endParaRPr>
          </a:p>
          <a:p>
            <a:r>
              <a:rPr lang="en-IN" sz="1900" dirty="0">
                <a:solidFill>
                  <a:schemeClr val="bg1">
                    <a:lumMod val="85000"/>
                  </a:schemeClr>
                </a:solidFill>
                <a:latin typeface="Times New Roman" panose="02020603050405020304" pitchFamily="18" charset="0"/>
                <a:cs typeface="Times New Roman" panose="02020603050405020304" pitchFamily="18" charset="0"/>
              </a:rPr>
              <a:t>Visual Enhancements : Background images and modern fonts ensure an aesthetic </a:t>
            </a:r>
            <a:r>
              <a:rPr lang="en-IN" sz="1900" dirty="0" err="1">
                <a:solidFill>
                  <a:schemeClr val="bg1">
                    <a:lumMod val="85000"/>
                  </a:schemeClr>
                </a:solidFill>
                <a:latin typeface="Times New Roman" panose="02020603050405020304" pitchFamily="18" charset="0"/>
                <a:cs typeface="Times New Roman" panose="02020603050405020304" pitchFamily="18" charset="0"/>
              </a:rPr>
              <a:t>appeal.Simple</a:t>
            </a:r>
            <a:r>
              <a:rPr lang="en-IN" sz="1900" dirty="0">
                <a:solidFill>
                  <a:schemeClr val="bg1">
                    <a:lumMod val="85000"/>
                  </a:schemeClr>
                </a:solidFill>
                <a:latin typeface="Times New Roman" panose="02020603050405020304" pitchFamily="18" charset="0"/>
                <a:cs typeface="Times New Roman" panose="02020603050405020304" pitchFamily="18" charset="0"/>
              </a:rPr>
              <a:t> layout prioritizing ease of use.</a:t>
            </a:r>
          </a:p>
        </p:txBody>
      </p:sp>
    </p:spTree>
    <p:extLst>
      <p:ext uri="{BB962C8B-B14F-4D97-AF65-F5344CB8AC3E}">
        <p14:creationId xmlns:p14="http://schemas.microsoft.com/office/powerpoint/2010/main" val="9667213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name="Slide 6">
    <p:spTree>
      <p:nvGrpSpPr>
        <p:cNvPr id="1" name=""/>
        <p:cNvGrpSpPr/>
        <p:nvPr/>
      </p:nvGrpSpPr>
      <p:grpSpPr>
        <a:xfrm>
          <a:off x="0" y="0"/>
          <a:ext cx="0" cy="0"/>
          <a:chOff x="0" y="0"/>
          <a:chExt cx="0" cy="0"/>
        </a:xfrm>
      </p:grpSpPr>
      <p:sp>
        <p:nvSpPr>
          <p:cNvPr id="2" name="Text 0"/>
          <p:cNvSpPr/>
          <p:nvPr/>
        </p:nvSpPr>
        <p:spPr>
          <a:xfrm>
            <a:off x="837724" y="984885"/>
            <a:ext cx="7704177" cy="704017"/>
          </a:xfrm>
          <a:prstGeom prst="rect">
            <a:avLst/>
          </a:prstGeom>
          <a:noFill/>
          <a:ln/>
        </p:spPr>
        <p:txBody>
          <a:bodyPr wrap="none" lIns="0" tIns="0" rIns="0" bIns="0" rtlCol="0" anchor="t"/>
          <a:lstStyle/>
          <a:p>
            <a:pPr marL="0" indent="0">
              <a:lnSpc>
                <a:spcPts val="5500"/>
              </a:lnSpc>
              <a:buNone/>
            </a:pPr>
            <a:r>
              <a:rPr lang="en-US" sz="4400" dirty="0">
                <a:solidFill>
                  <a:srgbClr val="FFD9BE"/>
                </a:solidFill>
                <a:latin typeface="Times New Roman" panose="02020603050405020304" pitchFamily="18" charset="0"/>
                <a:ea typeface="Quattrocento" pitchFamily="34" charset="-122"/>
                <a:cs typeface="Times New Roman" panose="02020603050405020304" pitchFamily="18" charset="0"/>
              </a:rPr>
              <a:t>Model Training and Evaluation</a:t>
            </a:r>
            <a:endParaRPr lang="en-US" sz="4400" dirty="0">
              <a:latin typeface="Times New Roman" panose="02020603050405020304" pitchFamily="18" charset="0"/>
              <a:cs typeface="Times New Roman" panose="02020603050405020304" pitchFamily="18" charset="0"/>
            </a:endParaRPr>
          </a:p>
        </p:txBody>
      </p:sp>
      <p:sp>
        <p:nvSpPr>
          <p:cNvPr id="3" name="Shape 1"/>
          <p:cNvSpPr/>
          <p:nvPr/>
        </p:nvSpPr>
        <p:spPr>
          <a:xfrm>
            <a:off x="837724" y="2167652"/>
            <a:ext cx="2159079" cy="1357193"/>
          </a:xfrm>
          <a:prstGeom prst="roundRect">
            <a:avLst>
              <a:gd name="adj" fmla="val 2646"/>
            </a:avLst>
          </a:prstGeom>
          <a:solidFill>
            <a:srgbClr val="315251"/>
          </a:solidFill>
          <a:ln/>
        </p:spPr>
      </p:sp>
      <p:sp>
        <p:nvSpPr>
          <p:cNvPr id="4" name="Text 2"/>
          <p:cNvSpPr/>
          <p:nvPr/>
        </p:nvSpPr>
        <p:spPr>
          <a:xfrm>
            <a:off x="1077039" y="2606873"/>
            <a:ext cx="105966" cy="478631"/>
          </a:xfrm>
          <a:prstGeom prst="rect">
            <a:avLst/>
          </a:prstGeom>
          <a:noFill/>
          <a:ln/>
        </p:spPr>
        <p:txBody>
          <a:bodyPr wrap="none" lIns="0" tIns="0" rIns="0" bIns="0" rtlCol="0" anchor="t"/>
          <a:lstStyle/>
          <a:p>
            <a:pPr marL="0" indent="0" algn="ctr">
              <a:lnSpc>
                <a:spcPts val="3750"/>
              </a:lnSpc>
              <a:buNone/>
            </a:pPr>
            <a:r>
              <a:rPr lang="en-US" sz="2350" dirty="0">
                <a:solidFill>
                  <a:srgbClr val="F9EEE7"/>
                </a:solidFill>
                <a:latin typeface="Times New Roman" panose="02020603050405020304" pitchFamily="18" charset="0"/>
                <a:ea typeface="Quattrocento" pitchFamily="34" charset="-122"/>
                <a:cs typeface="Times New Roman" panose="02020603050405020304" pitchFamily="18" charset="0"/>
              </a:rPr>
              <a:t>1</a:t>
            </a:r>
            <a:endParaRPr lang="en-US" sz="2350" dirty="0">
              <a:latin typeface="Times New Roman" panose="02020603050405020304" pitchFamily="18" charset="0"/>
              <a:cs typeface="Times New Roman" panose="02020603050405020304" pitchFamily="18" charset="0"/>
            </a:endParaRPr>
          </a:p>
        </p:txBody>
      </p:sp>
      <p:sp>
        <p:nvSpPr>
          <p:cNvPr id="5" name="Text 3"/>
          <p:cNvSpPr/>
          <p:nvPr/>
        </p:nvSpPr>
        <p:spPr>
          <a:xfrm>
            <a:off x="3236119" y="2406968"/>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9EEE7"/>
                </a:solidFill>
                <a:latin typeface="Times New Roman" panose="02020603050405020304" pitchFamily="18" charset="0"/>
                <a:ea typeface="Quattrocento" pitchFamily="34" charset="-122"/>
                <a:cs typeface="Times New Roman" panose="02020603050405020304" pitchFamily="18" charset="0"/>
              </a:rPr>
              <a:t>Model Training</a:t>
            </a:r>
            <a:endParaRPr lang="en-US" sz="2200" dirty="0">
              <a:latin typeface="Times New Roman" panose="02020603050405020304" pitchFamily="18" charset="0"/>
              <a:cs typeface="Times New Roman" panose="02020603050405020304" pitchFamily="18" charset="0"/>
            </a:endParaRPr>
          </a:p>
        </p:txBody>
      </p:sp>
      <p:sp>
        <p:nvSpPr>
          <p:cNvPr id="6" name="Text 4"/>
          <p:cNvSpPr/>
          <p:nvPr/>
        </p:nvSpPr>
        <p:spPr>
          <a:xfrm>
            <a:off x="3236119" y="2902506"/>
            <a:ext cx="8355925" cy="383024"/>
          </a:xfrm>
          <a:prstGeom prst="rect">
            <a:avLst/>
          </a:prstGeom>
          <a:noFill/>
          <a:ln/>
        </p:spPr>
        <p:txBody>
          <a:bodyPr wrap="none" lIns="0" tIns="0" rIns="0" bIns="0" rtlCol="0" anchor="t"/>
          <a:lstStyle/>
          <a:p>
            <a:pPr marL="0" indent="0" algn="l">
              <a:lnSpc>
                <a:spcPts val="3000"/>
              </a:lnSpc>
              <a:buNone/>
            </a:pPr>
            <a:r>
              <a:rPr lang="en-US" sz="1900" dirty="0">
                <a:solidFill>
                  <a:srgbClr val="F9EEE7"/>
                </a:solidFill>
                <a:latin typeface="Times New Roman" panose="02020603050405020304" pitchFamily="18" charset="0"/>
                <a:ea typeface="Quattrocento" pitchFamily="34" charset="-122"/>
                <a:cs typeface="Times New Roman" panose="02020603050405020304" pitchFamily="18" charset="0"/>
              </a:rPr>
              <a:t>Training the chosen model using the preprocessed data and selected features.</a:t>
            </a:r>
            <a:endParaRPr lang="en-US" sz="1900" dirty="0">
              <a:latin typeface="Times New Roman" panose="02020603050405020304" pitchFamily="18" charset="0"/>
              <a:cs typeface="Times New Roman" panose="02020603050405020304" pitchFamily="18" charset="0"/>
            </a:endParaRPr>
          </a:p>
        </p:txBody>
      </p:sp>
      <p:sp>
        <p:nvSpPr>
          <p:cNvPr id="7" name="Shape 5"/>
          <p:cNvSpPr/>
          <p:nvPr/>
        </p:nvSpPr>
        <p:spPr>
          <a:xfrm>
            <a:off x="3116461" y="3509605"/>
            <a:ext cx="10556558" cy="15240"/>
          </a:xfrm>
          <a:prstGeom prst="roundRect">
            <a:avLst>
              <a:gd name="adj" fmla="val 235611"/>
            </a:avLst>
          </a:prstGeom>
          <a:solidFill>
            <a:srgbClr val="4A6B6A"/>
          </a:solidFill>
          <a:ln/>
        </p:spPr>
      </p:sp>
      <p:sp>
        <p:nvSpPr>
          <p:cNvPr id="8" name="Shape 6"/>
          <p:cNvSpPr/>
          <p:nvPr/>
        </p:nvSpPr>
        <p:spPr>
          <a:xfrm>
            <a:off x="837724" y="3644503"/>
            <a:ext cx="4318278" cy="1740218"/>
          </a:xfrm>
          <a:prstGeom prst="roundRect">
            <a:avLst>
              <a:gd name="adj" fmla="val 2063"/>
            </a:avLst>
          </a:prstGeom>
          <a:solidFill>
            <a:srgbClr val="315251"/>
          </a:solidFill>
          <a:ln/>
        </p:spPr>
      </p:sp>
      <p:sp>
        <p:nvSpPr>
          <p:cNvPr id="9" name="Text 7"/>
          <p:cNvSpPr/>
          <p:nvPr/>
        </p:nvSpPr>
        <p:spPr>
          <a:xfrm>
            <a:off x="1077039" y="4275296"/>
            <a:ext cx="160377" cy="478631"/>
          </a:xfrm>
          <a:prstGeom prst="rect">
            <a:avLst/>
          </a:prstGeom>
          <a:noFill/>
          <a:ln/>
        </p:spPr>
        <p:txBody>
          <a:bodyPr wrap="none" lIns="0" tIns="0" rIns="0" bIns="0" rtlCol="0" anchor="t"/>
          <a:lstStyle/>
          <a:p>
            <a:pPr marL="0" indent="0" algn="ctr">
              <a:lnSpc>
                <a:spcPts val="3750"/>
              </a:lnSpc>
              <a:buNone/>
            </a:pPr>
            <a:r>
              <a:rPr lang="en-US" sz="2350" dirty="0">
                <a:solidFill>
                  <a:srgbClr val="F9EEE7"/>
                </a:solidFill>
                <a:latin typeface="Times New Roman" panose="02020603050405020304" pitchFamily="18" charset="0"/>
                <a:ea typeface="Quattrocento" pitchFamily="34" charset="-122"/>
                <a:cs typeface="Times New Roman" panose="02020603050405020304" pitchFamily="18" charset="0"/>
              </a:rPr>
              <a:t>2</a:t>
            </a:r>
            <a:endParaRPr lang="en-US" sz="2350" dirty="0">
              <a:latin typeface="Times New Roman" panose="02020603050405020304" pitchFamily="18" charset="0"/>
              <a:cs typeface="Times New Roman" panose="02020603050405020304" pitchFamily="18" charset="0"/>
            </a:endParaRPr>
          </a:p>
        </p:txBody>
      </p:sp>
      <p:sp>
        <p:nvSpPr>
          <p:cNvPr id="10" name="Text 8"/>
          <p:cNvSpPr/>
          <p:nvPr/>
        </p:nvSpPr>
        <p:spPr>
          <a:xfrm>
            <a:off x="5395317" y="3883819"/>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9EEE7"/>
                </a:solidFill>
                <a:latin typeface="Times New Roman" panose="02020603050405020304" pitchFamily="18" charset="0"/>
                <a:ea typeface="Quattrocento" pitchFamily="34" charset="-122"/>
                <a:cs typeface="Times New Roman" panose="02020603050405020304" pitchFamily="18" charset="0"/>
              </a:rPr>
              <a:t>Model Evaluation</a:t>
            </a:r>
            <a:endParaRPr lang="en-US" sz="2200" dirty="0">
              <a:latin typeface="Times New Roman" panose="02020603050405020304" pitchFamily="18" charset="0"/>
              <a:cs typeface="Times New Roman" panose="02020603050405020304" pitchFamily="18" charset="0"/>
            </a:endParaRPr>
          </a:p>
        </p:txBody>
      </p:sp>
      <p:sp>
        <p:nvSpPr>
          <p:cNvPr id="11" name="Text 9"/>
          <p:cNvSpPr/>
          <p:nvPr/>
        </p:nvSpPr>
        <p:spPr>
          <a:xfrm>
            <a:off x="5395317" y="4379357"/>
            <a:ext cx="8158043" cy="766048"/>
          </a:xfrm>
          <a:prstGeom prst="rect">
            <a:avLst/>
          </a:prstGeom>
          <a:noFill/>
          <a:ln/>
        </p:spPr>
        <p:txBody>
          <a:bodyPr wrap="square" lIns="0" tIns="0" rIns="0" bIns="0" rtlCol="0" anchor="t"/>
          <a:lstStyle/>
          <a:p>
            <a:pPr marL="0" indent="0" algn="l">
              <a:lnSpc>
                <a:spcPts val="3000"/>
              </a:lnSpc>
              <a:buNone/>
            </a:pPr>
            <a:r>
              <a:rPr lang="en-US" sz="1900" dirty="0">
                <a:solidFill>
                  <a:srgbClr val="F9EEE7"/>
                </a:solidFill>
                <a:latin typeface="Times New Roman" panose="02020603050405020304" pitchFamily="18" charset="0"/>
                <a:ea typeface="Quattrocento" pitchFamily="34" charset="-122"/>
                <a:cs typeface="Times New Roman" panose="02020603050405020304" pitchFamily="18" charset="0"/>
              </a:rPr>
              <a:t>Assessing the model's performance on unseen data using metrics like accuracy, precision, recall, and F1-score.</a:t>
            </a:r>
            <a:endParaRPr lang="en-US" sz="1900" dirty="0">
              <a:latin typeface="Times New Roman" panose="02020603050405020304" pitchFamily="18" charset="0"/>
              <a:cs typeface="Times New Roman" panose="02020603050405020304" pitchFamily="18" charset="0"/>
            </a:endParaRPr>
          </a:p>
        </p:txBody>
      </p:sp>
      <p:sp>
        <p:nvSpPr>
          <p:cNvPr id="12" name="Shape 10"/>
          <p:cNvSpPr/>
          <p:nvPr/>
        </p:nvSpPr>
        <p:spPr>
          <a:xfrm>
            <a:off x="5275659" y="5369481"/>
            <a:ext cx="8397359" cy="15240"/>
          </a:xfrm>
          <a:prstGeom prst="roundRect">
            <a:avLst>
              <a:gd name="adj" fmla="val 235611"/>
            </a:avLst>
          </a:prstGeom>
          <a:solidFill>
            <a:srgbClr val="4A6B6A"/>
          </a:solidFill>
          <a:ln/>
        </p:spPr>
      </p:sp>
      <p:sp>
        <p:nvSpPr>
          <p:cNvPr id="13" name="Shape 11"/>
          <p:cNvSpPr/>
          <p:nvPr/>
        </p:nvSpPr>
        <p:spPr>
          <a:xfrm>
            <a:off x="837724" y="5504378"/>
            <a:ext cx="6477476" cy="1740218"/>
          </a:xfrm>
          <a:prstGeom prst="roundRect">
            <a:avLst>
              <a:gd name="adj" fmla="val 2063"/>
            </a:avLst>
          </a:prstGeom>
          <a:solidFill>
            <a:srgbClr val="315251"/>
          </a:solidFill>
          <a:ln/>
        </p:spPr>
      </p:sp>
      <p:sp>
        <p:nvSpPr>
          <p:cNvPr id="14" name="Text 12"/>
          <p:cNvSpPr/>
          <p:nvPr/>
        </p:nvSpPr>
        <p:spPr>
          <a:xfrm>
            <a:off x="1077039" y="6135172"/>
            <a:ext cx="162758" cy="478631"/>
          </a:xfrm>
          <a:prstGeom prst="rect">
            <a:avLst/>
          </a:prstGeom>
          <a:noFill/>
          <a:ln/>
        </p:spPr>
        <p:txBody>
          <a:bodyPr wrap="none" lIns="0" tIns="0" rIns="0" bIns="0" rtlCol="0" anchor="t"/>
          <a:lstStyle/>
          <a:p>
            <a:pPr marL="0" indent="0" algn="ctr">
              <a:lnSpc>
                <a:spcPts val="3750"/>
              </a:lnSpc>
              <a:buNone/>
            </a:pPr>
            <a:r>
              <a:rPr lang="en-US" sz="2350" dirty="0">
                <a:solidFill>
                  <a:srgbClr val="F9EEE7"/>
                </a:solidFill>
                <a:latin typeface="Times New Roman" panose="02020603050405020304" pitchFamily="18" charset="0"/>
                <a:ea typeface="Quattrocento" pitchFamily="34" charset="-122"/>
                <a:cs typeface="Times New Roman" panose="02020603050405020304" pitchFamily="18" charset="0"/>
              </a:rPr>
              <a:t>3</a:t>
            </a:r>
            <a:endParaRPr lang="en-US" sz="2350" dirty="0">
              <a:latin typeface="Times New Roman" panose="02020603050405020304" pitchFamily="18" charset="0"/>
              <a:cs typeface="Times New Roman" panose="02020603050405020304" pitchFamily="18" charset="0"/>
            </a:endParaRPr>
          </a:p>
        </p:txBody>
      </p:sp>
      <p:sp>
        <p:nvSpPr>
          <p:cNvPr id="15" name="Text 13"/>
          <p:cNvSpPr/>
          <p:nvPr/>
        </p:nvSpPr>
        <p:spPr>
          <a:xfrm>
            <a:off x="7554516" y="5743694"/>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9EEE7"/>
                </a:solidFill>
                <a:latin typeface="Times New Roman" panose="02020603050405020304" pitchFamily="18" charset="0"/>
                <a:ea typeface="Quattrocento" pitchFamily="34" charset="-122"/>
                <a:cs typeface="Times New Roman" panose="02020603050405020304" pitchFamily="18" charset="0"/>
              </a:rPr>
              <a:t>Model Optimization</a:t>
            </a:r>
            <a:endParaRPr lang="en-US" sz="2200" dirty="0">
              <a:latin typeface="Times New Roman" panose="02020603050405020304" pitchFamily="18" charset="0"/>
              <a:cs typeface="Times New Roman" panose="02020603050405020304" pitchFamily="18" charset="0"/>
            </a:endParaRPr>
          </a:p>
        </p:txBody>
      </p:sp>
      <p:sp>
        <p:nvSpPr>
          <p:cNvPr id="16" name="Text 14"/>
          <p:cNvSpPr/>
          <p:nvPr/>
        </p:nvSpPr>
        <p:spPr>
          <a:xfrm>
            <a:off x="7554516" y="6239232"/>
            <a:ext cx="5998845" cy="766048"/>
          </a:xfrm>
          <a:prstGeom prst="rect">
            <a:avLst/>
          </a:prstGeom>
          <a:noFill/>
          <a:ln/>
        </p:spPr>
        <p:txBody>
          <a:bodyPr wrap="square" lIns="0" tIns="0" rIns="0" bIns="0" rtlCol="0" anchor="t"/>
          <a:lstStyle/>
          <a:p>
            <a:pPr marL="0" indent="0" algn="l">
              <a:lnSpc>
                <a:spcPts val="3000"/>
              </a:lnSpc>
              <a:buNone/>
            </a:pPr>
            <a:r>
              <a:rPr lang="en-US" sz="1900" dirty="0">
                <a:solidFill>
                  <a:srgbClr val="F9EEE7"/>
                </a:solidFill>
                <a:latin typeface="Times New Roman" panose="02020603050405020304" pitchFamily="18" charset="0"/>
                <a:ea typeface="Quattrocento" pitchFamily="34" charset="-122"/>
                <a:cs typeface="Times New Roman" panose="02020603050405020304" pitchFamily="18" charset="0"/>
              </a:rPr>
              <a:t>Fine-tuning the model parameters and hyperparameters to enhance its accuracy.</a:t>
            </a:r>
            <a:endParaRPr lang="en-US" sz="190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274</TotalTime>
  <Words>576</Words>
  <Application>Microsoft Office PowerPoint</Application>
  <PresentationFormat>Custom</PresentationFormat>
  <Paragraphs>80</Paragraphs>
  <Slides>10</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Times New Roman</vt:lpstr>
      <vt:lpstr>Quattrocento Bold</vt:lpstr>
      <vt:lpstr>Quattrocento</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PRIYANSHU  PANWAR</cp:lastModifiedBy>
  <cp:revision>21</cp:revision>
  <dcterms:created xsi:type="dcterms:W3CDTF">2025-01-09T14:21:12Z</dcterms:created>
  <dcterms:modified xsi:type="dcterms:W3CDTF">2025-01-10T14:49:14Z</dcterms:modified>
</cp:coreProperties>
</file>